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544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478f419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平抛运动的理解与应用</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9c960ad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平抛运动的两个推论</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7ef2b14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斜抛运动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7.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7a8bedb3e?vop=1&amp;pid=9c960ada8&amp;color=0,0,0&amp;bt=1&amp;bbb=1&amp;hb=1"/>
              <p:cNvSpPr/>
              <p:nvPr/>
            </p:nvSpPr>
            <p:spPr>
              <a:xfrm>
                <a:off x="832104" y="1512000"/>
                <a:ext cx="10533888"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如图所示,光滑直管</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𝑀𝑁</m:t>
                    </m:r>
                  </m:oMath>
                </a14:m>
                <a:r>
                  <a:rPr lang="en-US" altLang="zh-CN" sz="1800" b="0" i="0" dirty="0">
                    <a:solidFill>
                      <a:srgbClr val="000000"/>
                    </a:solidFill>
                    <a:latin typeface="微软雅黑" pitchFamily="34" charset="0"/>
                    <a:ea typeface="微软雅黑" pitchFamily="34" charset="-122"/>
                    <a:cs typeface="微软雅黑" pitchFamily="34" charset="-120"/>
                  </a:rPr>
                  <a:t>倾斜固定在水平地面上，直管与水平地面间的夹角为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，管口到地面的竖直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.在距地面高度为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处有一固定弹射装置</a:t>
                </a:r>
                <a:r>
                  <a:rPr lang="en-US" altLang="zh-CN" sz="1800" b="0" i="0">
                    <a:solidFill>
                      <a:srgbClr val="000000"/>
                    </a:solidFill>
                    <a:latin typeface="微软雅黑" pitchFamily="34" charset="0"/>
                    <a:ea typeface="微软雅黑" pitchFamily="34" charset="-122"/>
                    <a:cs typeface="微软雅黑" pitchFamily="34" charset="-120"/>
                  </a:rPr>
                  <a:t>，可以沿水平方向弹出直径略小于直管内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径的小球</a:t>
                </a:r>
                <a:r>
                  <a:rPr lang="en-US" altLang="zh-CN" sz="1800" b="0" i="0" dirty="0">
                    <a:solidFill>
                      <a:srgbClr val="000000"/>
                    </a:solidFill>
                    <a:latin typeface="微软雅黑" pitchFamily="34" charset="0"/>
                    <a:ea typeface="微软雅黑" pitchFamily="34" charset="-122"/>
                    <a:cs typeface="微软雅黑" pitchFamily="34" charset="-120"/>
                  </a:rPr>
                  <a:t>.某次弹射的小球恰好无碰撞地从管口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处进入管内，设小球弹出点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到管口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的水平距离为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弹出的初速度大小为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，不计空气阻力.关于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的值</a:t>
                </a:r>
                <a:r>
                  <a:rPr lang="en-US" altLang="zh-CN" sz="1800" b="0" i="0">
                    <a:solidFill>
                      <a:srgbClr val="000000"/>
                    </a:solidFill>
                    <a:latin typeface="微软雅黑" pitchFamily="34" charset="0"/>
                    <a:ea typeface="微软雅黑" pitchFamily="34" charset="-122"/>
                    <a:cs typeface="微软雅黑" pitchFamily="34" charset="-120"/>
                  </a:rPr>
                  <a:t>，下列选项正确的是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9_1#7a8bedb3e?vop=1&amp;pid=9c960ada8&amp;color=0,0,0&amp;bt=1&amp;bbb=1&amp;hb=1"/>
              <p:cNvSpPr>
                <a:spLocks noRot="1" noChangeAspect="1" noMove="1" noResize="1" noEditPoints="1" noAdjustHandles="1" noChangeArrowheads="1" noChangeShapeType="1" noTextEdit="1"/>
              </p:cNvSpPr>
              <p:nvPr/>
            </p:nvSpPr>
            <p:spPr>
              <a:xfrm>
                <a:off x="832104" y="1512000"/>
                <a:ext cx="10533888" cy="2027555"/>
              </a:xfrm>
              <a:prstGeom prst="rect">
                <a:avLst/>
              </a:prstGeom>
              <a:blipFill>
                <a:blip r:embed="rId3"/>
                <a:stretch>
                  <a:fillRect l="-1389" r="-1215" b="-6907"/>
                </a:stretch>
              </a:blipFill>
              <a:ln/>
            </p:spPr>
            <p:txBody>
              <a:bodyPr/>
              <a:lstStyle/>
              <a:p>
                <a:r>
                  <a:rPr lang="zh-CN" altLang="en-US">
                    <a:noFill/>
                  </a:rPr>
                  <a:t> </a:t>
                </a:r>
              </a:p>
            </p:txBody>
          </p:sp>
        </mc:Fallback>
      </mc:AlternateContent>
      <p:sp>
        <p:nvSpPr>
          <p:cNvPr id="3" name="QC_5_AN.20_1#7a8bedb3e.bracket?vop=1&amp;pid=9c960ada8&amp;color=0,0,0&amp;vpa=6"/>
          <p:cNvSpPr/>
          <p:nvPr/>
        </p:nvSpPr>
        <p:spPr>
          <a:xfrm>
            <a:off x="1015460" y="31750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5_BD.19_2#7a8bedb3e?vop=1&amp;pid=9c960ada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10328" y="3660332"/>
            <a:ext cx="2359152"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9_3#7a8bedb3e.choices?vop=1&amp;pid=9c960ada8&amp;color=0,0,0&amp;bbb=1"/>
              <p:cNvSpPr/>
              <p:nvPr/>
            </p:nvSpPr>
            <p:spPr>
              <a:xfrm>
                <a:off x="832104" y="5158932"/>
                <a:ext cx="10533888" cy="834835"/>
              </a:xfrm>
              <a:prstGeom prst="rect">
                <a:avLst/>
              </a:prstGeom>
              <a:noFill/>
              <a:ln/>
            </p:spPr>
            <p:txBody>
              <a:bodyPr wrap="none" lIns="0" tIns="0" rIns="0" bIns="0" rtlCol="0" anchor="t"/>
              <a:lstStyle/>
              <a:p>
                <a:pPr latinLnBrk="1">
                  <a:lnSpc>
                    <a:spcPts val="36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4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=4</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19_3#7a8bedb3e.choices?vop=1&amp;pid=9c960ada8&amp;color=0,0,0&amp;bbb=1"/>
              <p:cNvSpPr>
                <a:spLocks noRot="1" noChangeAspect="1" noMove="1" noResize="1" noEditPoints="1" noAdjustHandles="1" noChangeArrowheads="1" noChangeShapeType="1" noTextEdit="1"/>
              </p:cNvSpPr>
              <p:nvPr/>
            </p:nvSpPr>
            <p:spPr>
              <a:xfrm>
                <a:off x="832104" y="5158932"/>
                <a:ext cx="10533888" cy="834835"/>
              </a:xfrm>
              <a:prstGeom prst="rect">
                <a:avLst/>
              </a:prstGeom>
              <a:blipFill>
                <a:blip r:embed="rId5"/>
                <a:stretch>
                  <a:fillRect l="-1389" b="-175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7a8bedb3e?vop=1&amp;pid=9c960ada8&amp;color=0,0,0&amp;bt=1&amp;bbb=1&amp;hb=1"/>
              <p:cNvSpPr/>
              <p:nvPr/>
            </p:nvSpPr>
            <p:spPr>
              <a:xfrm>
                <a:off x="832104" y="1512000"/>
                <a:ext cx="10533888" cy="18796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【解析】由题意可知，弹出后小球做平抛运动，到管口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时的速度方向沿直管方向</a:t>
                </a:r>
                <a:r>
                  <a:rPr lang="en-US" altLang="zh-CN" sz="1800" b="0" i="0">
                    <a:solidFill>
                      <a:srgbClr val="000000"/>
                    </a:solidFill>
                    <a:latin typeface="微软雅黑" pitchFamily="34" charset="0"/>
                    <a:ea typeface="微软雅黑" pitchFamily="34" charset="-122"/>
                    <a:cs typeface="微软雅黑" pitchFamily="34" charset="-120"/>
                  </a:rPr>
                  <a:t>，根据平抛运动特点可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知</a:t>
                </a:r>
                <a:r>
                  <a:rPr lang="en-US" altLang="zh-CN" sz="1800" b="0" i="0" dirty="0">
                    <a:solidFill>
                      <a:srgbClr val="000000"/>
                    </a:solidFill>
                    <a:latin typeface="微软雅黑" pitchFamily="34" charset="0"/>
                    <a:ea typeface="微软雅黑" pitchFamily="34" charset="-122"/>
                    <a:cs typeface="微软雅黑" pitchFamily="34" charset="-120"/>
                  </a:rPr>
                  <a:t>，小球任意时刻速度方向的反向延长线与此时水平位移的中点相交，如图所示</a:t>
                </a:r>
                <a:r>
                  <a:rPr lang="en-US" altLang="zh-CN" sz="1800" b="0" i="0">
                    <a:solidFill>
                      <a:srgbClr val="000000"/>
                    </a:solidFill>
                    <a:latin typeface="微软雅黑" pitchFamily="34" charset="0"/>
                    <a:ea typeface="微软雅黑" pitchFamily="34" charset="-122"/>
                    <a:cs typeface="微软雅黑" pitchFamily="34" charset="-120"/>
                  </a:rPr>
                  <a:t>，根据几何关系得</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h</m:t>
                        </m:r>
                      </m:e>
                    </m:d>
                    <m:r>
                      <a:rPr lang="en-US" altLang="zh-CN" sz="1800" b="0" i="0">
                        <a:solidFill>
                          <a:srgbClr val="000000"/>
                        </a:solidFill>
                        <a:latin typeface="Cambria Math" pitchFamily="34" charset="0"/>
                        <a:ea typeface="Cambria Math" pitchFamily="34" charset="-122"/>
                        <a:cs typeface="Cambria Math" pitchFamily="34" charset="-120"/>
                      </a:rPr>
                      <m:t>=1.6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，小球在竖直方向做自由落体运动，可得小球从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的运动时间为</a:t>
                </a:r>
              </a:p>
              <a:p>
                <a:pPr latinLnBrk="1">
                  <a:lnSpc>
                    <a:spcPts val="4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𝐻</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h</m:t>
                                </m:r>
                              </m:e>
                            </m:d>
                          </m:num>
                          <m:den>
                            <m:r>
                              <a:rPr lang="en-US" altLang="zh-CN" b="0" i="0">
                                <a:solidFill>
                                  <a:srgbClr val="000000"/>
                                </a:solidFill>
                                <a:latin typeface="Cambria Math" pitchFamily="34" charset="0"/>
                                <a:ea typeface="Cambria Math" pitchFamily="34" charset="-122"/>
                                <a:cs typeface="Cambria Math" pitchFamily="34" charset="-120"/>
                              </a:rPr>
                              <m:t>𝑔</m:t>
                            </m:r>
                          </m:den>
                        </m:f>
                      </m:e>
                    </m:rad>
                    <m:r>
                      <a:rPr lang="en-US" altLang="zh-CN" b="0" i="0">
                        <a:solidFill>
                          <a:srgbClr val="000000"/>
                        </a:solidFill>
                        <a:latin typeface="Cambria Math" pitchFamily="34" charset="0"/>
                        <a:ea typeface="Cambria Math" pitchFamily="34" charset="-122"/>
                        <a:cs typeface="Cambria Math" pitchFamily="34" charset="-120"/>
                      </a:rPr>
                      <m:t>=0.4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，水平方向做匀速直线运动，有</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𝑥</m:t>
                        </m:r>
                      </m:num>
                      <m:den>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2" name="QC_5_AS.21_1#7a8bedb3e?vop=1&amp;pid=9c960ada8&amp;color=0,0,0&amp;bt=1&amp;bbb=1&amp;hb=1"/>
              <p:cNvSpPr>
                <a:spLocks noRot="1" noChangeAspect="1" noMove="1" noResize="1" noEditPoints="1" noAdjustHandles="1" noChangeArrowheads="1" noChangeShapeType="1" noTextEdit="1"/>
              </p:cNvSpPr>
              <p:nvPr/>
            </p:nvSpPr>
            <p:spPr>
              <a:xfrm>
                <a:off x="832104" y="1512000"/>
                <a:ext cx="10533888" cy="1879600"/>
              </a:xfrm>
              <a:prstGeom prst="rect">
                <a:avLst/>
              </a:prstGeom>
              <a:blipFill>
                <a:blip r:embed="rId3"/>
                <a:stretch>
                  <a:fillRect l="-1389" r="-1100" b="-974"/>
                </a:stretch>
              </a:blipFill>
              <a:ln/>
            </p:spPr>
            <p:txBody>
              <a:bodyPr/>
              <a:lstStyle/>
              <a:p>
                <a:r>
                  <a:rPr lang="zh-CN" altLang="en-US">
                    <a:noFill/>
                  </a:rPr>
                  <a:t> </a:t>
                </a:r>
              </a:p>
            </p:txBody>
          </p:sp>
        </mc:Fallback>
      </mc:AlternateContent>
      <p:pic>
        <p:nvPicPr>
          <p:cNvPr id="3" name="QC_5_AS.21_2#7a8bedb3e?vop=1&amp;pid=9c960ada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10328" y="3495232"/>
            <a:ext cx="2359152"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2_1#c499edf83?vop=1&amp;pid=9c960ada8&amp;color=0,0,0&amp;bt=1&amp;bbb=1&amp;hb=1"/>
              <p:cNvSpPr/>
              <p:nvPr/>
            </p:nvSpPr>
            <p:spPr>
              <a:xfrm>
                <a:off x="832104" y="1512000"/>
                <a:ext cx="10533888" cy="11919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如图所示，从一高楼顶部向一较低的平台水平抛射物品（可视为质点），已知抛出点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和平台上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连线与水平方向的夹角为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连线的长度为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连线上的一点</a:t>
                </a:r>
                <a:r>
                  <a:rPr lang="en-US" altLang="zh-CN" sz="1800" b="0" i="0">
                    <a:solidFill>
                      <a:srgbClr val="000000"/>
                    </a:solidFill>
                    <a:latin typeface="微软雅黑" pitchFamily="34" charset="0"/>
                    <a:ea typeface="微软雅黑" pitchFamily="34" charset="-122"/>
                    <a:cs typeface="微软雅黑" pitchFamily="34" charset="-120"/>
                  </a:rPr>
                  <a:t>，重力加速度</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，忽略空气阻力，</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22_1#c499edf83?vop=1&amp;pid=9c960ada8&amp;color=0,0,0&amp;bt=1&amp;bbb=1&amp;hb=1"/>
              <p:cNvSpPr>
                <a:spLocks noRot="1" noChangeAspect="1" noMove="1" noResize="1" noEditPoints="1" noAdjustHandles="1" noChangeArrowheads="1" noChangeShapeType="1" noTextEdit="1"/>
              </p:cNvSpPr>
              <p:nvPr/>
            </p:nvSpPr>
            <p:spPr>
              <a:xfrm>
                <a:off x="832104" y="1512000"/>
                <a:ext cx="10533888" cy="1191959"/>
              </a:xfrm>
              <a:prstGeom prst="rect">
                <a:avLst/>
              </a:prstGeom>
              <a:blipFill>
                <a:blip r:embed="rId3"/>
                <a:stretch>
                  <a:fillRect l="-1389" r="-579" b="-11735"/>
                </a:stretch>
              </a:blipFill>
              <a:ln/>
            </p:spPr>
            <p:txBody>
              <a:bodyPr/>
              <a:lstStyle/>
              <a:p>
                <a:r>
                  <a:rPr lang="zh-CN" altLang="en-US">
                    <a:noFill/>
                  </a:rPr>
                  <a:t> </a:t>
                </a:r>
              </a:p>
            </p:txBody>
          </p:sp>
        </mc:Fallback>
      </mc:AlternateContent>
      <p:pic>
        <p:nvPicPr>
          <p:cNvPr id="3" name="QO_5_BD.22_2#c499edf83?vop=1&amp;pid=9c960ada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64674" y="2834832"/>
            <a:ext cx="1468749" cy="168294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6_BD.23_1#3207ed0bc?vop=1&amp;pid=c499edf83&amp;color=0,0,0&amp;bbb=1"/>
              <p:cNvSpPr/>
              <p:nvPr/>
            </p:nvSpPr>
            <p:spPr>
              <a:xfrm>
                <a:off x="832104" y="4652394"/>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（1）某次水平抛射，物品恰好落在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点，求物品水平抛射初速度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的大小；</a:t>
                </a:r>
                <a:endParaRPr lang="en-US" altLang="zh-CN" sz="1800" dirty="0"/>
              </a:p>
            </p:txBody>
          </p:sp>
        </mc:Choice>
        <mc:Fallback>
          <p:sp>
            <p:nvSpPr>
              <p:cNvPr id="4" name="QO_6_BD.23_1#3207ed0bc?vop=1&amp;pid=c499edf83&amp;color=0,0,0&amp;bbb=1"/>
              <p:cNvSpPr>
                <a:spLocks noRot="1" noChangeAspect="1" noMove="1" noResize="1" noEditPoints="1" noAdjustHandles="1" noChangeArrowheads="1" noChangeShapeType="1" noTextEdit="1"/>
              </p:cNvSpPr>
              <p:nvPr/>
            </p:nvSpPr>
            <p:spPr>
              <a:xfrm>
                <a:off x="832104" y="4652394"/>
                <a:ext cx="10533888" cy="363855"/>
              </a:xfrm>
              <a:prstGeom prst="rect">
                <a:avLst/>
              </a:prstGeom>
              <a:blipFill>
                <a:blip r:embed="rId5"/>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24_1#3207ed0bc?vop=1&amp;pid=c499edf83&amp;color=0,0,0&amp;bbb=1"/>
              <p:cNvSpPr/>
              <p:nvPr/>
            </p:nvSpPr>
            <p:spPr>
              <a:xfrm>
                <a:off x="832104" y="5058857"/>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7.5</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6_AN.24_1#3207ed0bc?vop=1&amp;pid=c499edf83&amp;color=0,0,0&amp;bbb=1"/>
              <p:cNvSpPr>
                <a:spLocks noRot="1" noChangeAspect="1" noMove="1" noResize="1" noEditPoints="1" noAdjustHandles="1" noChangeArrowheads="1" noChangeShapeType="1" noTextEdit="1"/>
              </p:cNvSpPr>
              <p:nvPr/>
            </p:nvSpPr>
            <p:spPr>
              <a:xfrm>
                <a:off x="832104" y="5058857"/>
                <a:ext cx="10533888" cy="346075"/>
              </a:xfrm>
              <a:prstGeom prst="rect">
                <a:avLst/>
              </a:prstGeom>
              <a:blipFill>
                <a:blip r:embed="rId6"/>
                <a:stretch>
                  <a:fillRect l="-810" b="-298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S.25_1#3207ed0bc?vop=1&amp;pid=c499edf83&amp;color=0,0,0&amp;bbb=1"/>
              <p:cNvSpPr/>
              <p:nvPr/>
            </p:nvSpPr>
            <p:spPr>
              <a:xfrm>
                <a:off x="832104" y="5416997"/>
                <a:ext cx="10533888" cy="525463"/>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【解析】由平抛运动规律有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，代入数据联立解得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=7.5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6_AS.25_1#3207ed0bc?vop=1&amp;pid=c499edf83&amp;color=0,0,0&amp;bbb=1"/>
              <p:cNvSpPr>
                <a:spLocks noRot="1" noChangeAspect="1" noMove="1" noResize="1" noEditPoints="1" noAdjustHandles="1" noChangeArrowheads="1" noChangeShapeType="1" noTextEdit="1"/>
              </p:cNvSpPr>
              <p:nvPr/>
            </p:nvSpPr>
            <p:spPr>
              <a:xfrm>
                <a:off x="832104" y="5416997"/>
                <a:ext cx="10533888" cy="525463"/>
              </a:xfrm>
              <a:prstGeom prst="rect">
                <a:avLst/>
              </a:prstGeom>
              <a:blipFill>
                <a:blip r:embed="rId7"/>
                <a:stretch>
                  <a:fillRect l="-1389"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6_1#d40692b33?vop=1&amp;pid=c499edf83&amp;color=0,0,0&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（2）某次水平抛射速度不够大，物品经过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点，求此时物品速度的方向与水平方向间夹角的正切值；</a:t>
                </a:r>
                <a:endParaRPr lang="en-US" altLang="zh-CN" sz="1800" dirty="0"/>
              </a:p>
            </p:txBody>
          </p:sp>
        </mc:Choice>
        <mc:Fallback>
          <p:sp>
            <p:nvSpPr>
              <p:cNvPr id="2" name="QO_6_BD.26_1#d40692b33?vop=1&amp;pid=c499edf83&amp;color=0,0,0&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7_1#d40692b33?vop=1&amp;pid=c499edf83&amp;color=0,0,0&amp;bbb=1"/>
              <p:cNvSpPr/>
              <p:nvPr/>
            </p:nvSpPr>
            <p:spPr>
              <a:xfrm>
                <a:off x="832104" y="1878522"/>
                <a:ext cx="10533888" cy="525971"/>
              </a:xfrm>
              <a:prstGeom prst="rect">
                <a:avLst/>
              </a:prstGeom>
              <a:noFill/>
              <a:ln/>
            </p:spPr>
            <p:txBody>
              <a:bodyPr wrap="none" lIns="0" tIns="0" rIns="0" bIns="0" rtlCol="0" anchor="t"/>
              <a:lstStyle/>
              <a:p>
                <a:pPr algn="l" latinLnBrk="1">
                  <a:lnSpc>
                    <a:spcPts val="45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27_1#d40692b33?vop=1&amp;pid=c499edf83&amp;color=0,0,0&amp;bbb=1"/>
              <p:cNvSpPr>
                <a:spLocks noRot="1" noChangeAspect="1" noMove="1" noResize="1" noEditPoints="1" noAdjustHandles="1" noChangeArrowheads="1" noChangeShapeType="1" noTextEdit="1"/>
              </p:cNvSpPr>
              <p:nvPr/>
            </p:nvSpPr>
            <p:spPr>
              <a:xfrm>
                <a:off x="832104" y="1878522"/>
                <a:ext cx="10533888" cy="525971"/>
              </a:xfrm>
              <a:prstGeom prst="rect">
                <a:avLst/>
              </a:prstGeom>
              <a:blipFill>
                <a:blip r:embed="rId4"/>
                <a:stretch>
                  <a:fillRect l="-521" b="-1046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28_1#d40692b33?vop=1&amp;pid=c499edf83&amp;color=0,0,0&amp;bbb=1&amp;hb=1"/>
              <p:cNvSpPr/>
              <p:nvPr/>
            </p:nvSpPr>
            <p:spPr>
              <a:xfrm>
                <a:off x="832104" y="2415224"/>
                <a:ext cx="10533888" cy="10668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【解析】设物品经过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点时速度的方向与水平方向间夹角为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𝑀𝑦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𝑀𝑥</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，竖直方向位移与</a:t>
                </a:r>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水平方向位移夹角的正切值为</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𝑦</m:t>
                        </m:r>
                      </m:num>
                      <m:den>
                        <m:r>
                          <a:rPr lang="en-US" altLang="zh-CN" b="0" i="0">
                            <a:solidFill>
                              <a:srgbClr val="000000"/>
                            </a:solidFill>
                            <a:latin typeface="Cambria Math" pitchFamily="34" charset="0"/>
                            <a:ea typeface="Cambria Math" pitchFamily="34" charset="-122"/>
                            <a:cs typeface="Cambria Math" pitchFamily="34" charset="-120"/>
                          </a:rPr>
                          <m:t>𝑥</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𝑣</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𝑡</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1</m:t>
                            </m:r>
                          </m:sub>
                        </m:sSub>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𝑣</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m:t>
                            </m:r>
                          </m:e>
                          <m:sub>
                            <m:r>
                              <a:rPr lang="en-US" altLang="zh-CN" b="0" i="0">
                                <a:solidFill>
                                  <a:srgbClr val="000000"/>
                                </a:solidFill>
                                <a:latin typeface="Cambria Math" pitchFamily="34" charset="0"/>
                                <a:ea typeface="Cambria Math" pitchFamily="34" charset="-122"/>
                                <a:cs typeface="Cambria Math" pitchFamily="34" charset="-120"/>
                              </a:rPr>
                              <m:t>0</m:t>
                            </m:r>
                          </m:sub>
                        </m:sSub>
                      </m:den>
                    </m:f>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53</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8</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28_1#d40692b33?vop=1&amp;pid=c499edf83&amp;color=0,0,0&amp;bbb=1&amp;hb=1"/>
              <p:cNvSpPr>
                <a:spLocks noRot="1" noChangeAspect="1" noMove="1" noResize="1" noEditPoints="1" noAdjustHandles="1" noChangeArrowheads="1" noChangeShapeType="1" noTextEdit="1"/>
              </p:cNvSpPr>
              <p:nvPr/>
            </p:nvSpPr>
            <p:spPr>
              <a:xfrm>
                <a:off x="832104" y="2415224"/>
                <a:ext cx="10533888" cy="1066800"/>
              </a:xfrm>
              <a:prstGeom prst="rect">
                <a:avLst/>
              </a:prstGeom>
              <a:blipFill>
                <a:blip r:embed="rId5"/>
                <a:stretch>
                  <a:fillRect l="-1389" r="-231" b="-45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9_1#d40722f96?vop=1&amp;pid=c499edf83&amp;color=0,0,0&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（3）在（1）问中的情况下，求物品离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连线的最远距离.</a:t>
                </a:r>
                <a:endParaRPr lang="en-US" altLang="zh-CN" sz="1800" dirty="0"/>
              </a:p>
            </p:txBody>
          </p:sp>
        </mc:Choice>
        <mc:Fallback>
          <p:sp>
            <p:nvSpPr>
              <p:cNvPr id="2" name="QO_6_BD.29_1#d40722f96?vop=1&amp;pid=c499edf83&amp;color=0,0,0&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0_1#d40722f96?vop=1&amp;pid=c499edf83&amp;color=0,0,0&amp;bbb=1"/>
              <p:cNvSpPr/>
              <p:nvPr/>
            </p:nvSpPr>
            <p:spPr>
              <a:xfrm>
                <a:off x="832104" y="1920495"/>
                <a:ext cx="10533888" cy="346075"/>
              </a:xfrm>
              <a:prstGeom prst="rect">
                <a:avLst/>
              </a:prstGeom>
              <a:noFill/>
              <a:ln/>
            </p:spPr>
            <p:txBody>
              <a:bodyPr wrap="none" lIns="0" tIns="0" rIns="0" bIns="0" rtlCol="0" anchor="t"/>
              <a:lstStyle/>
              <a:p>
                <a:pPr algn="l"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30_1#d40722f96?vop=1&amp;pid=c499edf83&amp;color=0,0,0&amp;bbb=1"/>
              <p:cNvSpPr>
                <a:spLocks noRot="1" noChangeAspect="1" noMove="1" noResize="1" noEditPoints="1" noAdjustHandles="1" noChangeArrowheads="1" noChangeShapeType="1" noTextEdit="1"/>
              </p:cNvSpPr>
              <p:nvPr/>
            </p:nvSpPr>
            <p:spPr>
              <a:xfrm>
                <a:off x="832104" y="1920495"/>
                <a:ext cx="10533888" cy="346075"/>
              </a:xfrm>
              <a:prstGeom prst="rect">
                <a:avLst/>
              </a:prstGeom>
              <a:blipFill>
                <a:blip r:embed="rId4"/>
                <a:stretch>
                  <a:fillRect l="-810" b="-877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1_1#d40722f96?vop=1&amp;pid=c499edf83&amp;color=0,0,0&amp;bbb=1&amp;hb=1"/>
              <p:cNvSpPr/>
              <p:nvPr/>
            </p:nvSpPr>
            <p:spPr>
              <a:xfrm>
                <a:off x="832104" y="2278635"/>
                <a:ext cx="10533888" cy="1778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【解析】将初速度与重力加速度分别沿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800" b="0" i="0" dirty="0">
                    <a:solidFill>
                      <a:srgbClr val="000000"/>
                    </a:solidFill>
                    <a:latin typeface="微软雅黑" pitchFamily="34" charset="0"/>
                    <a:ea typeface="微软雅黑" pitchFamily="34" charset="-122"/>
                    <a:cs typeface="微软雅黑" pitchFamily="34" charset="-120"/>
                  </a:rPr>
                  <a:t>方向和垂直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800" b="0" i="0" dirty="0">
                    <a:solidFill>
                      <a:srgbClr val="000000"/>
                    </a:solidFill>
                    <a:latin typeface="微软雅黑" pitchFamily="34" charset="0"/>
                    <a:ea typeface="微软雅黑" pitchFamily="34" charset="-122"/>
                    <a:cs typeface="微软雅黑" pitchFamily="34" charset="-120"/>
                  </a:rPr>
                  <a:t>方向进行分解，则物品在垂直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方向先做匀减速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运动后做匀加速运动</a:t>
                </a:r>
                <a:r>
                  <a:rPr lang="en-US" altLang="zh-CN" sz="1800" b="0" i="0" dirty="0">
                    <a:solidFill>
                      <a:srgbClr val="000000"/>
                    </a:solidFill>
                    <a:latin typeface="微软雅黑" pitchFamily="34" charset="0"/>
                    <a:ea typeface="微软雅黑" pitchFamily="34" charset="-122"/>
                    <a:cs typeface="微软雅黑" pitchFamily="34" charset="-120"/>
                  </a:rPr>
                  <a:t>，则当此方向的分速度减为0时，物品距离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800" b="0" i="0" dirty="0">
                    <a:solidFill>
                      <a:srgbClr val="000000"/>
                    </a:solidFill>
                    <a:latin typeface="微软雅黑" pitchFamily="34" charset="0"/>
                    <a:ea typeface="微软雅黑" pitchFamily="34" charset="-122"/>
                    <a:cs typeface="微软雅黑" pitchFamily="34" charset="-120"/>
                  </a:rPr>
                  <a:t>最远，垂直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方向的分初速度大小为</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，垂直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800" b="0" i="0" dirty="0">
                    <a:solidFill>
                      <a:srgbClr val="000000"/>
                    </a:solidFill>
                    <a:latin typeface="微软雅黑" pitchFamily="34" charset="0"/>
                    <a:ea typeface="微软雅黑" pitchFamily="34" charset="-122"/>
                    <a:cs typeface="微软雅黑" pitchFamily="34" charset="-120"/>
                  </a:rPr>
                  <a:t>方向的分加速度大小为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，则物品离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连线的最</a:t>
                </a:r>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远距离为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𝑠</m:t>
                        </m:r>
                      </m:e>
                      <m:sub>
                        <m:r>
                          <m:rPr>
                            <m:sty m:val="p"/>
                          </m:rPr>
                          <a:rPr lang="en-US" altLang="zh-CN" b="0" i="0">
                            <a:solidFill>
                              <a:srgbClr val="000000"/>
                            </a:solidFill>
                            <a:latin typeface="Cambria Math" pitchFamily="34" charset="0"/>
                            <a:ea typeface="Cambria Math" pitchFamily="34" charset="-122"/>
                            <a:cs typeface="Cambria Math" pitchFamily="34" charset="-120"/>
                          </a:rPr>
                          <m:t>max</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r>
                          <a:rPr lang="en-US" altLang="zh-CN" b="0" i="0">
                            <a:solidFill>
                              <a:srgbClr val="000000"/>
                            </a:solidFill>
                            <a:latin typeface="Cambria Math" pitchFamily="34" charset="0"/>
                            <a:ea typeface="Cambria Math" pitchFamily="34" charset="-122"/>
                            <a:cs typeface="Cambria Math" pitchFamily="34" charset="-120"/>
                          </a:rPr>
                          <m: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1</m:t>
                            </m:r>
                          </m:sub>
                        </m:sSub>
                      </m:den>
                    </m:f>
                    <m:r>
                      <a:rPr lang="en-US" altLang="zh-CN" b="0" i="0">
                        <a:solidFill>
                          <a:srgbClr val="000000"/>
                        </a:solidFill>
                        <a:latin typeface="Cambria Math" pitchFamily="34" charset="0"/>
                        <a:ea typeface="Cambria Math" pitchFamily="34" charset="-122"/>
                        <a:cs typeface="Cambria Math" pitchFamily="34" charset="-120"/>
                      </a:rPr>
                      <m:t>=3</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31_1#d40722f96?vop=1&amp;pid=c499edf83&amp;color=0,0,0&amp;bbb=1&amp;hb=1"/>
              <p:cNvSpPr>
                <a:spLocks noRot="1" noChangeAspect="1" noMove="1" noResize="1" noEditPoints="1" noAdjustHandles="1" noChangeArrowheads="1" noChangeShapeType="1" noTextEdit="1"/>
              </p:cNvSpPr>
              <p:nvPr/>
            </p:nvSpPr>
            <p:spPr>
              <a:xfrm>
                <a:off x="832104" y="2278635"/>
                <a:ext cx="10533888" cy="1778000"/>
              </a:xfrm>
              <a:prstGeom prst="rect">
                <a:avLst/>
              </a:prstGeom>
              <a:blipFill>
                <a:blip r:embed="rId5"/>
                <a:stretch>
                  <a:fillRect l="-1389" r="-1331" b="-27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2_1#22d3a329c?vop=1&amp;pid=7ef2b1473&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如图所示为一名运动员参加跳远比赛时的运动轨迹，他腾空过程中离地面的最大高度为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，成绩为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假设该跳远运动员落入沙坑瞬间速度方向与水平面的夹角为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，运动员可视为质点，不计空气阻力</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32_1#22d3a329c?vop=1&amp;pid=7ef2b1473&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31" b="-12308"/>
                </a:stretch>
              </a:blipFill>
              <a:ln/>
            </p:spPr>
            <p:txBody>
              <a:bodyPr/>
              <a:lstStyle/>
              <a:p>
                <a:r>
                  <a:rPr lang="zh-CN" altLang="en-US">
                    <a:noFill/>
                  </a:rPr>
                  <a:t> </a:t>
                </a:r>
              </a:p>
            </p:txBody>
          </p:sp>
        </mc:Fallback>
      </mc:AlternateContent>
      <p:sp>
        <p:nvSpPr>
          <p:cNvPr id="3" name="QC_5_AN.33_1#22d3a329c.bracket?vop=1&amp;pid=7ef2b1473&amp;color=0,0,0&amp;vpa=7"/>
          <p:cNvSpPr/>
          <p:nvPr/>
        </p:nvSpPr>
        <p:spPr>
          <a:xfrm>
            <a:off x="12440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pic>
        <p:nvPicPr>
          <p:cNvPr id="4" name="QC_5_BD.32_2#22d3a329c?vop=1&amp;pid=7ef2b1473&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64608" y="2834832"/>
            <a:ext cx="2459736"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2_3#22d3a329c.choices?vop=1&amp;pid=7ef2b1473&amp;color=0,0,0&amp;bbb=1"/>
              <p:cNvSpPr/>
              <p:nvPr/>
            </p:nvSpPr>
            <p:spPr>
              <a:xfrm>
                <a:off x="832104" y="3863532"/>
                <a:ext cx="10533888" cy="356235"/>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32_3#22d3a329c.choices?vop=1&amp;pid=7ef2b1473&amp;color=0,0,0&amp;bbb=1"/>
              <p:cNvSpPr>
                <a:spLocks noRot="1" noChangeAspect="1" noMove="1" noResize="1" noEditPoints="1" noAdjustHandles="1" noChangeArrowheads="1" noChangeShapeType="1" noTextEdit="1"/>
              </p:cNvSpPr>
              <p:nvPr/>
            </p:nvSpPr>
            <p:spPr>
              <a:xfrm>
                <a:off x="832104" y="3863532"/>
                <a:ext cx="10533888" cy="356235"/>
              </a:xfrm>
              <a:prstGeom prst="rect">
                <a:avLst/>
              </a:prstGeom>
              <a:blipFill>
                <a:blip r:embed="rId5"/>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34_1#22d3a329c?vop=1&amp;pid=7ef2b1473&amp;color=0,0,0&amp;bbb=1&amp;hb=1"/>
              <p:cNvSpPr/>
              <p:nvPr/>
            </p:nvSpPr>
            <p:spPr>
              <a:xfrm>
                <a:off x="832104" y="4228022"/>
                <a:ext cx="10533888" cy="1016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【解析】运动员从最高点到落地点过程可视为平抛运动，该过程的水平位移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，竖直位移</a:t>
                </a:r>
              </a:p>
              <a:p>
                <a:pPr latinLnBrk="1">
                  <a:lnSpc>
                    <a:spcPts val="4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𝑦</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，速度偏转角</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𝑔𝑡</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𝑔𝑡</m:t>
                        </m:r>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𝐿</m:t>
                            </m:r>
                          </m:num>
                          <m:den>
                            <m:r>
                              <a:rPr lang="en-US" altLang="zh-CN" b="0" i="0">
                                <a:solidFill>
                                  <a:srgbClr val="000000"/>
                                </a:solidFill>
                                <a:latin typeface="Cambria Math" pitchFamily="34" charset="0"/>
                                <a:ea typeface="Cambria Math" pitchFamily="34" charset="-122"/>
                                <a:cs typeface="Cambria Math" pitchFamily="34" charset="-120"/>
                              </a:rPr>
                              <m:t>𝑡</m:t>
                            </m:r>
                          </m:den>
                        </m:f>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𝐿</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𝐿</m:t>
                        </m:r>
                      </m:num>
                      <m:den>
                        <m:r>
                          <a:rPr lang="en-US" altLang="zh-CN" b="0" i="0">
                            <a:solidFill>
                              <a:srgbClr val="000000"/>
                            </a:solidFill>
                            <a:latin typeface="Cambria Math" pitchFamily="34" charset="0"/>
                            <a:ea typeface="Cambria Math" pitchFamily="34" charset="-122"/>
                            <a:cs typeface="Cambria Math" pitchFamily="34" charset="-120"/>
                          </a:rPr>
                          <m:t>𝐿</m:t>
                        </m:r>
                      </m:den>
                    </m:f>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𝛼</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45</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5_AS.34_1#22d3a329c?vop=1&amp;pid=7ef2b1473&amp;color=0,0,0&amp;bbb=1&amp;hb=1"/>
              <p:cNvSpPr>
                <a:spLocks noRot="1" noChangeAspect="1" noMove="1" noResize="1" noEditPoints="1" noAdjustHandles="1" noChangeArrowheads="1" noChangeShapeType="1" noTextEdit="1"/>
              </p:cNvSpPr>
              <p:nvPr/>
            </p:nvSpPr>
            <p:spPr>
              <a:xfrm>
                <a:off x="832104" y="4228022"/>
                <a:ext cx="10533888" cy="1016000"/>
              </a:xfrm>
              <a:prstGeom prst="rect">
                <a:avLst/>
              </a:prstGeom>
              <a:blipFill>
                <a:blip r:embed="rId6"/>
                <a:stretch>
                  <a:fillRect l="-1389" b="-6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5_1#9f031e766?vop=1&amp;pid=7ef2b1473&amp;color=0,0,0&amp;bt=1&amp;bbb=1&amp;hb=1"/>
              <p:cNvSpPr/>
              <p:nvPr/>
            </p:nvSpPr>
            <p:spPr>
              <a:xfrm>
                <a:off x="832104" y="1512000"/>
                <a:ext cx="10533888" cy="1592898"/>
              </a:xfrm>
              <a:prstGeom prst="rect">
                <a:avLst/>
              </a:prstGeom>
              <a:noFill/>
              <a:ln/>
            </p:spPr>
            <p:txBody>
              <a:bodyPr wrap="none" lIns="0" tIns="0" rIns="0" bIns="0" rtlCol="0" anchor="t"/>
              <a:lstStyle/>
              <a:p>
                <a:pPr algn="l" latinLnBrk="1">
                  <a:lnSpc>
                    <a:spcPts val="2500"/>
                  </a:lnSpc>
                </a:pPr>
                <a:r>
                  <a:rPr lang="en-US" altLang="zh-CN" sz="1750" b="0" i="0" dirty="0">
                    <a:solidFill>
                      <a:srgbClr val="000000"/>
                    </a:solidFill>
                    <a:latin typeface="微软雅黑" pitchFamily="34" charset="0"/>
                    <a:ea typeface="微软雅黑" pitchFamily="34" charset="-122"/>
                    <a:cs typeface="微软雅黑" pitchFamily="34" charset="-120"/>
                  </a:rPr>
                  <a:t>9.</a:t>
                </a:r>
                <a:r>
                  <a:rPr lang="en-US" altLang="zh-CN" sz="1750" b="0" i="0" dirty="0">
                    <a:solidFill>
                      <a:srgbClr val="000000"/>
                    </a:solidFill>
                    <a:latin typeface="SimSun" pitchFamily="34" charset="0"/>
                    <a:ea typeface="SimSun" pitchFamily="34" charset="-122"/>
                    <a:cs typeface="SimSun" pitchFamily="34" charset="-120"/>
                  </a:rPr>
                  <a:t> </a:t>
                </a:r>
                <a:r>
                  <a:rPr lang="en-US" altLang="zh-CN" sz="1750" b="0" i="0" dirty="0">
                    <a:solidFill>
                      <a:srgbClr val="000000"/>
                    </a:solidFill>
                    <a:latin typeface="微软雅黑" pitchFamily="34" charset="0"/>
                    <a:ea typeface="微软雅黑" pitchFamily="34" charset="-122"/>
                    <a:cs typeface="微软雅黑" pitchFamily="34" charset="-120"/>
                  </a:rPr>
                  <a:t>2024年巴黎奥运会上，郑钦文为中国队勇夺网球女子单打首枚金牌.若某次训练中</a:t>
                </a:r>
                <a:r>
                  <a:rPr lang="en-US" altLang="zh-CN" sz="1750" b="0" i="0">
                    <a:solidFill>
                      <a:srgbClr val="000000"/>
                    </a:solidFill>
                    <a:latin typeface="微软雅黑" pitchFamily="34" charset="0"/>
                    <a:ea typeface="微软雅黑" pitchFamily="34" charset="-122"/>
                    <a:cs typeface="微软雅黑" pitchFamily="34" charset="-120"/>
                  </a:rPr>
                  <a:t>，她第一次在地面上方</a:t>
                </a:r>
              </a:p>
              <a:p>
                <a:pPr latinLnBrk="1">
                  <a:lnSpc>
                    <a:spcPts val="2500"/>
                  </a:lnSpc>
                </a:pP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oMath>
                </a14:m>
                <a:r>
                  <a:rPr lang="en-US" altLang="zh-CN" sz="1750" b="0" i="0" dirty="0">
                    <a:solidFill>
                      <a:srgbClr val="000000"/>
                    </a:solidFill>
                    <a:latin typeface="微软雅黑" pitchFamily="34" charset="0"/>
                    <a:ea typeface="微软雅黑" pitchFamily="34" charset="-122"/>
                    <a:cs typeface="微软雅黑" pitchFamily="34" charset="-120"/>
                  </a:rPr>
                  <a:t>点把网球以初速度</a:t>
                </a:r>
                <a14:m>
                  <m:oMath xmlns:m="http://schemas.openxmlformats.org/officeDocument/2006/math">
                    <m:sSub>
                      <m:sSub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750" b="0" i="0">
                            <a:solidFill>
                              <a:srgbClr val="000000"/>
                            </a:solidFill>
                            <a:latin typeface="Cambria Math" pitchFamily="34" charset="0"/>
                            <a:ea typeface="Cambria Math" pitchFamily="34" charset="-122"/>
                            <a:cs typeface="Cambria Math" pitchFamily="34" charset="-120"/>
                          </a:rPr>
                          <m:t>𝑣</m:t>
                        </m:r>
                      </m:e>
                      <m:sub>
                        <m:r>
                          <a:rPr lang="en-US" altLang="zh-CN" sz="1750" b="0" i="0">
                            <a:solidFill>
                              <a:srgbClr val="000000"/>
                            </a:solidFill>
                            <a:latin typeface="Cambria Math" pitchFamily="34" charset="0"/>
                            <a:ea typeface="Cambria Math" pitchFamily="34" charset="-122"/>
                            <a:cs typeface="Cambria Math" pitchFamily="34" charset="-120"/>
                          </a:rPr>
                          <m:t>0</m:t>
                        </m:r>
                      </m:sub>
                    </m:sSub>
                  </m:oMath>
                </a14:m>
                <a:r>
                  <a:rPr lang="en-US" altLang="zh-CN" sz="1750" b="0" i="0" dirty="0">
                    <a:solidFill>
                      <a:srgbClr val="000000"/>
                    </a:solidFill>
                    <a:latin typeface="微软雅黑" pitchFamily="34" charset="0"/>
                    <a:ea typeface="微软雅黑" pitchFamily="34" charset="-122"/>
                    <a:cs typeface="微软雅黑" pitchFamily="34" charset="-120"/>
                  </a:rPr>
                  <a:t>水平击出，落在水平面上</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𝐵</m:t>
                    </m:r>
                  </m:oMath>
                </a14:m>
                <a:r>
                  <a:rPr lang="en-US" altLang="zh-CN" sz="1750" b="0" i="0" dirty="0">
                    <a:solidFill>
                      <a:srgbClr val="000000"/>
                    </a:solidFill>
                    <a:latin typeface="微软雅黑" pitchFamily="34" charset="0"/>
                    <a:ea typeface="微软雅黑" pitchFamily="34" charset="-122"/>
                    <a:cs typeface="微软雅黑" pitchFamily="34" charset="-120"/>
                  </a:rPr>
                  <a:t>点；第二次在地面上方</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点把网球以一定初速度斜向上击出，</a:t>
                </a:r>
              </a:p>
              <a:p>
                <a:pPr latinLnBrk="1">
                  <a:lnSpc>
                    <a:spcPts val="2500"/>
                  </a:lnSpc>
                </a:pPr>
                <a:r>
                  <a:rPr lang="en-US" altLang="zh-CN" sz="1750" b="0" i="0">
                    <a:solidFill>
                      <a:srgbClr val="000000"/>
                    </a:solidFill>
                    <a:latin typeface="微软雅黑" pitchFamily="34" charset="0"/>
                    <a:ea typeface="微软雅黑" pitchFamily="34" charset="-122"/>
                    <a:cs typeface="微软雅黑" pitchFamily="34" charset="-120"/>
                  </a:rPr>
                  <a:t>初速度方向与水平方向的夹角为</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𝛼</m:t>
                    </m:r>
                    <m:r>
                      <a:rPr lang="en-US" altLang="zh-CN" sz="1750" b="0" i="0" smtClean="0">
                        <a:solidFill>
                          <a:srgbClr val="000000"/>
                        </a:solidFill>
                        <a:latin typeface="Cambria Math" pitchFamily="34" charset="0"/>
                        <a:ea typeface="Cambria Math" pitchFamily="34" charset="-122"/>
                        <a:cs typeface="Cambria Math" pitchFamily="34" charset="-120"/>
                      </a:rPr>
                      <m:t>=</m:t>
                    </m:r>
                    <m:sSup>
                      <m:sSup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750" b="0" i="0">
                            <a:solidFill>
                              <a:srgbClr val="000000"/>
                            </a:solidFill>
                            <a:latin typeface="Cambria Math" pitchFamily="34" charset="0"/>
                            <a:ea typeface="Cambria Math" pitchFamily="34" charset="-122"/>
                            <a:cs typeface="Cambria Math" pitchFamily="34" charset="-120"/>
                          </a:rPr>
                          <m:t>53</m:t>
                        </m:r>
                      </m:e>
                      <m:sup>
                        <m:r>
                          <a:rPr lang="en-US" altLang="zh-CN" sz="1750" b="0" i="0">
                            <a:solidFill>
                              <a:srgbClr val="000000"/>
                            </a:solidFill>
                            <a:latin typeface="Cambria Math" pitchFamily="34" charset="0"/>
                            <a:ea typeface="Cambria Math" pitchFamily="34" charset="-122"/>
                            <a:cs typeface="Cambria Math" pitchFamily="34" charset="-120"/>
                          </a:rPr>
                          <m:t>∘</m:t>
                        </m:r>
                      </m:sup>
                    </m:sSup>
                  </m:oMath>
                </a14:m>
                <a:r>
                  <a:rPr lang="en-US" altLang="zh-CN" sz="1750" b="0" i="0" dirty="0">
                    <a:solidFill>
                      <a:srgbClr val="000000"/>
                    </a:solidFill>
                    <a:latin typeface="SimSun" pitchFamily="34" charset="0"/>
                    <a:ea typeface="SimSun" pitchFamily="34" charset="-122"/>
                    <a:cs typeface="SimSun" pitchFamily="34" charset="-120"/>
                  </a:rPr>
                  <a:t> </a:t>
                </a:r>
                <a:r>
                  <a:rPr lang="en-US" altLang="zh-CN" sz="1750" b="0" i="0" dirty="0">
                    <a:solidFill>
                      <a:srgbClr val="000000"/>
                    </a:solidFill>
                    <a:latin typeface="微软雅黑" pitchFamily="34" charset="0"/>
                    <a:ea typeface="微软雅黑" pitchFamily="34" charset="-122"/>
                    <a:cs typeface="微软雅黑" pitchFamily="34" charset="-120"/>
                  </a:rPr>
                  <a:t>，网球运动的最高点恰好为</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oMath>
                </a14:m>
                <a:r>
                  <a:rPr lang="en-US" altLang="zh-CN" sz="1750" b="0" i="0" dirty="0">
                    <a:solidFill>
                      <a:srgbClr val="000000"/>
                    </a:solidFill>
                    <a:latin typeface="微软雅黑" pitchFamily="34" charset="0"/>
                    <a:ea typeface="微软雅黑" pitchFamily="34" charset="-122"/>
                    <a:cs typeface="微软雅黑" pitchFamily="34" charset="-120"/>
                  </a:rPr>
                  <a:t>点，并落在水平面上</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点，如图为网球</a:t>
                </a:r>
              </a:p>
              <a:p>
                <a:pPr latinLnBrk="1">
                  <a:lnSpc>
                    <a:spcPts val="2500"/>
                  </a:lnSpc>
                </a:pPr>
                <a:r>
                  <a:rPr lang="en-US" altLang="zh-CN" sz="1750" b="0" i="0">
                    <a:solidFill>
                      <a:srgbClr val="000000"/>
                    </a:solidFill>
                    <a:latin typeface="微软雅黑" pitchFamily="34" charset="0"/>
                    <a:ea typeface="微软雅黑" pitchFamily="34" charset="-122"/>
                    <a:cs typeface="微软雅黑" pitchFamily="34" charset="-120"/>
                  </a:rPr>
                  <a:t>两次运动的轨迹</a:t>
                </a:r>
                <a:r>
                  <a:rPr lang="en-US" altLang="zh-CN" sz="1750" b="0" i="0" dirty="0">
                    <a:solidFill>
                      <a:srgbClr val="000000"/>
                    </a:solidFill>
                    <a:latin typeface="微软雅黑" pitchFamily="34" charset="0"/>
                    <a:ea typeface="微软雅黑" pitchFamily="34" charset="-122"/>
                    <a:cs typeface="微软雅黑" pitchFamily="34" charset="-120"/>
                  </a:rPr>
                  <a:t>，两轨迹在同一竖直平面内，</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oMath>
                </a14:m>
                <a:r>
                  <a:rPr lang="en-US" altLang="zh-CN" sz="1750" b="0" i="0" dirty="0">
                    <a:solidFill>
                      <a:srgbClr val="000000"/>
                    </a:solidFill>
                    <a:latin typeface="微软雅黑" pitchFamily="34" charset="0"/>
                    <a:ea typeface="微软雅黑" pitchFamily="34" charset="-122"/>
                    <a:cs typeface="微软雅黑" pitchFamily="34" charset="-120"/>
                  </a:rPr>
                  <a:t>点在水平地面的投影点为</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r>
                      <a:rPr lang="en-US" altLang="zh-CN" sz="1750" b="0" i="0" smtClean="0">
                        <a:solidFill>
                          <a:srgbClr val="000000"/>
                        </a:solidFill>
                        <a:latin typeface="Cambria Math" pitchFamily="34" charset="0"/>
                        <a:ea typeface="Cambria Math" pitchFamily="34" charset="-122"/>
                        <a:cs typeface="Cambria Math" pitchFamily="34" charset="-120"/>
                      </a:rPr>
                      <m:t>′</m:t>
                    </m:r>
                  </m:oMath>
                </a14:m>
                <a:r>
                  <a:rPr lang="en-US" altLang="zh-CN" sz="175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r>
                      <a:rPr lang="en-US" altLang="zh-CN" sz="1750" b="0" i="0" smtClean="0">
                        <a:solidFill>
                          <a:srgbClr val="000000"/>
                        </a:solidFill>
                        <a:latin typeface="Cambria Math" pitchFamily="34" charset="0"/>
                        <a:ea typeface="Cambria Math" pitchFamily="34" charset="-122"/>
                        <a:cs typeface="Cambria Math" pitchFamily="34" charset="-120"/>
                      </a:rPr>
                      <m:t>′</m:t>
                    </m:r>
                    <m:r>
                      <a:rPr lang="en-US" altLang="zh-CN" sz="1750" b="0" i="0" smtClean="0">
                        <a:solidFill>
                          <a:srgbClr val="000000"/>
                        </a:solidFill>
                        <a:latin typeface="Cambria Math" pitchFamily="34" charset="0"/>
                        <a:ea typeface="Cambria Math" pitchFamily="34" charset="-122"/>
                        <a:cs typeface="Cambria Math" pitchFamily="34" charset="-120"/>
                      </a:rPr>
                      <m:t>𝐵</m:t>
                    </m:r>
                    <m:r>
                      <a:rPr lang="en-US" altLang="zh-CN" sz="1750" b="0" i="0" smtClean="0">
                        <a:solidFill>
                          <a:srgbClr val="000000"/>
                        </a:solidFill>
                        <a:latin typeface="Cambria Math" pitchFamily="34" charset="0"/>
                        <a:ea typeface="Cambria Math" pitchFamily="34" charset="-122"/>
                        <a:cs typeface="Cambria Math" pitchFamily="34" charset="-120"/>
                      </a:rPr>
                      <m:t>=2</m:t>
                    </m:r>
                    <m:r>
                      <a:rPr lang="en-US" altLang="zh-CN" sz="1750" b="0" i="0" smtClean="0">
                        <a:solidFill>
                          <a:srgbClr val="000000"/>
                        </a:solidFill>
                        <a:latin typeface="Cambria Math" pitchFamily="34" charset="0"/>
                        <a:ea typeface="Cambria Math" pitchFamily="34" charset="-122"/>
                        <a:cs typeface="Cambria Math" pitchFamily="34" charset="-120"/>
                      </a:rPr>
                      <m:t>𝐴</m:t>
                    </m:r>
                    <m:r>
                      <a:rPr lang="en-US" altLang="zh-CN" sz="1750" b="0" i="0" smtClean="0">
                        <a:solidFill>
                          <a:srgbClr val="000000"/>
                        </a:solidFill>
                        <a:latin typeface="Cambria Math" pitchFamily="34" charset="0"/>
                        <a:ea typeface="Cambria Math" pitchFamily="34" charset="-122"/>
                        <a:cs typeface="Cambria Math" pitchFamily="34" charset="-120"/>
                      </a:rPr>
                      <m:t>′</m:t>
                    </m:r>
                    <m:r>
                      <a:rPr lang="en-US" altLang="zh-CN" sz="1750" b="0" i="0" smtClean="0">
                        <a:solidFill>
                          <a:srgbClr val="000000"/>
                        </a:solidFill>
                        <a:latin typeface="Cambria Math" pitchFamily="34" charset="0"/>
                        <a:ea typeface="Cambria Math" pitchFamily="34" charset="-122"/>
                        <a:cs typeface="Cambria Math" pitchFamily="34" charset="-120"/>
                      </a:rPr>
                      <m:t>𝐷</m:t>
                    </m:r>
                  </m:oMath>
                </a14:m>
                <a:r>
                  <a:rPr lang="en-US" altLang="zh-CN" sz="175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点到地面的距离</a:t>
                </a:r>
              </a:p>
              <a:p>
                <a:pPr latinLnBrk="1">
                  <a:lnSpc>
                    <a:spcPts val="2400"/>
                  </a:lnSpc>
                </a:pPr>
                <a:r>
                  <a:rPr lang="en-US" altLang="zh-CN" sz="1750" b="0" i="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𝐶</m:t>
                    </m:r>
                  </m:oMath>
                </a14:m>
                <a:r>
                  <a:rPr lang="en-US" altLang="zh-CN" sz="1750" b="0" i="0" dirty="0">
                    <a:solidFill>
                      <a:srgbClr val="000000"/>
                    </a:solidFill>
                    <a:latin typeface="微软雅黑" pitchFamily="34" charset="0"/>
                    <a:ea typeface="微软雅黑" pitchFamily="34" charset="-122"/>
                    <a:cs typeface="微软雅黑" pitchFamily="34" charset="-120"/>
                  </a:rPr>
                  <a:t>点到地面的距离的</a:t>
                </a:r>
                <a14:m>
                  <m:oMath xmlns:m="http://schemas.openxmlformats.org/officeDocument/2006/math">
                    <m:f>
                      <m:f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750" b="0" i="0">
                            <a:solidFill>
                              <a:srgbClr val="000000"/>
                            </a:solidFill>
                            <a:latin typeface="Cambria Math" pitchFamily="34" charset="0"/>
                            <a:ea typeface="Cambria Math" pitchFamily="34" charset="-122"/>
                            <a:cs typeface="Cambria Math" pitchFamily="34" charset="-120"/>
                          </a:rPr>
                          <m:t>4</m:t>
                        </m:r>
                      </m:num>
                      <m:den>
                        <m:r>
                          <a:rPr lang="en-US" altLang="zh-CN" sz="1750" b="0" i="0">
                            <a:solidFill>
                              <a:srgbClr val="000000"/>
                            </a:solidFill>
                            <a:latin typeface="Cambria Math" pitchFamily="34" charset="0"/>
                            <a:ea typeface="Cambria Math" pitchFamily="34" charset="-122"/>
                            <a:cs typeface="Cambria Math" pitchFamily="34" charset="-120"/>
                          </a:rPr>
                          <m:t>3</m:t>
                        </m:r>
                      </m:den>
                    </m:f>
                  </m:oMath>
                </a14:m>
                <a:r>
                  <a:rPr lang="en-US" altLang="zh-CN" sz="1750" b="0" i="0" dirty="0">
                    <a:solidFill>
                      <a:srgbClr val="000000"/>
                    </a:solidFill>
                    <a:latin typeface="微软雅黑" pitchFamily="34" charset="0"/>
                    <a:ea typeface="微软雅黑" pitchFamily="34" charset="-122"/>
                    <a:cs typeface="微软雅黑" pitchFamily="34" charset="-120"/>
                  </a:rPr>
                  <a:t>，不计空气阻力，重力加速度大小为</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𝑔</m:t>
                    </m:r>
                  </m:oMath>
                </a14:m>
                <a:r>
                  <a:rPr lang="en-US" altLang="zh-CN" sz="175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750" b="0" i="0" smtClean="0">
                        <a:solidFill>
                          <a:srgbClr val="000000"/>
                        </a:solidFill>
                        <a:latin typeface="Cambria Math" pitchFamily="34" charset="0"/>
                        <a:ea typeface="Cambria Math" pitchFamily="34" charset="-122"/>
                        <a:cs typeface="Cambria Math" pitchFamily="34" charset="-120"/>
                      </a:rPr>
                      <m:t>sin</m:t>
                    </m:r>
                    <m:r>
                      <m:rPr>
                        <m:nor/>
                      </m:rPr>
                      <a:rPr lang="en-US" altLang="zh-CN" sz="1750" b="0" i="0" smtClean="0">
                        <a:solidFill>
                          <a:srgbClr val="000000"/>
                        </a:solidFill>
                        <a:latin typeface="Cambria Math" pitchFamily="34" charset="0"/>
                        <a:ea typeface="Cambria Math" pitchFamily="34" charset="-122"/>
                        <a:cs typeface="Cambria Math" pitchFamily="34" charset="-120"/>
                      </a:rPr>
                      <m:t> </m:t>
                    </m:r>
                    <m:sSup>
                      <m:sSup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750" b="0" i="0">
                            <a:solidFill>
                              <a:srgbClr val="000000"/>
                            </a:solidFill>
                            <a:latin typeface="Cambria Math" pitchFamily="34" charset="0"/>
                            <a:ea typeface="Cambria Math" pitchFamily="34" charset="-122"/>
                            <a:cs typeface="Cambria Math" pitchFamily="34" charset="-120"/>
                          </a:rPr>
                          <m:t>53</m:t>
                        </m:r>
                      </m:e>
                      <m:sup>
                        <m:r>
                          <a:rPr lang="en-US" altLang="zh-CN" sz="1750" b="0" i="0">
                            <a:solidFill>
                              <a:srgbClr val="000000"/>
                            </a:solidFill>
                            <a:latin typeface="Cambria Math" pitchFamily="34" charset="0"/>
                            <a:ea typeface="Cambria Math" pitchFamily="34" charset="-122"/>
                            <a:cs typeface="Cambria Math" pitchFamily="34" charset="-120"/>
                          </a:rPr>
                          <m:t>∘</m:t>
                        </m:r>
                      </m:sup>
                    </m:sSup>
                    <m:r>
                      <a:rPr lang="en-US" altLang="zh-CN" sz="1750" b="0" i="0" smtClean="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.下列说法正确的是(</a:t>
                </a:r>
                <a:r>
                  <a:rPr lang="en-US" altLang="zh-CN" sz="1750" b="0" i="0">
                    <a:solidFill>
                      <a:srgbClr val="000000"/>
                    </a:solidFill>
                    <a:latin typeface="SimSun" pitchFamily="34" charset="0"/>
                    <a:ea typeface="SimSun" pitchFamily="34" charset="-122"/>
                    <a:cs typeface="SimSun" pitchFamily="34" charset="-120"/>
                  </a:rPr>
                  <a:t> </a:t>
                </a:r>
                <a:r>
                  <a:rPr lang="en-US" altLang="zh-CN" sz="1750" b="1" i="0">
                    <a:solidFill>
                      <a:srgbClr val="000000"/>
                    </a:solidFill>
                    <a:latin typeface="SimSun" pitchFamily="34" charset="0"/>
                    <a:ea typeface="SimSun" pitchFamily="34" charset="-122"/>
                    <a:cs typeface="SimSun"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a:t>
                </a:r>
                <a:endParaRPr lang="en-US" altLang="zh-CN" sz="1750" dirty="0">
                  <a:solidFill>
                    <a:srgbClr val="000000"/>
                  </a:solidFill>
                </a:endParaRPr>
              </a:p>
            </p:txBody>
          </p:sp>
        </mc:Choice>
        <mc:Fallback>
          <p:sp>
            <p:nvSpPr>
              <p:cNvPr id="2" name="QC_5_BD.35_1#9f031e766?vop=1&amp;pid=7ef2b1473&amp;color=0,0,0&amp;bt=1&amp;bbb=1&amp;hb=1"/>
              <p:cNvSpPr>
                <a:spLocks noRot="1" noChangeAspect="1" noMove="1" noResize="1" noEditPoints="1" noAdjustHandles="1" noChangeArrowheads="1" noChangeShapeType="1" noTextEdit="1"/>
              </p:cNvSpPr>
              <p:nvPr/>
            </p:nvSpPr>
            <p:spPr>
              <a:xfrm>
                <a:off x="832104" y="1512000"/>
                <a:ext cx="10533888" cy="1592898"/>
              </a:xfrm>
              <a:prstGeom prst="rect">
                <a:avLst/>
              </a:prstGeom>
              <a:blipFill>
                <a:blip r:embed="rId3"/>
                <a:stretch>
                  <a:fillRect l="-1273" t="-2682" r="-2141" b="-4598"/>
                </a:stretch>
              </a:blipFill>
              <a:ln/>
            </p:spPr>
            <p:txBody>
              <a:bodyPr/>
              <a:lstStyle/>
              <a:p>
                <a:r>
                  <a:rPr lang="zh-CN" altLang="en-US">
                    <a:noFill/>
                  </a:rPr>
                  <a:t> </a:t>
                </a:r>
              </a:p>
            </p:txBody>
          </p:sp>
        </mc:Fallback>
      </mc:AlternateContent>
      <p:sp>
        <p:nvSpPr>
          <p:cNvPr id="3" name="QC_5_AN.36_1#9f031e766.bracket?vop=1&amp;pid=7ef2b1473&amp;color=0,0,0&amp;vpa=8"/>
          <p:cNvSpPr/>
          <p:nvPr/>
        </p:nvSpPr>
        <p:spPr>
          <a:xfrm>
            <a:off x="10235057" y="2813050"/>
            <a:ext cx="322263" cy="266510"/>
          </a:xfrm>
          <a:prstGeom prst="rect">
            <a:avLst/>
          </a:prstGeom>
          <a:noFill/>
          <a:ln/>
        </p:spPr>
        <p:txBody>
          <a:bodyPr wrap="none" lIns="0" tIns="0" rIns="0" bIns="0" rtlCol="0" anchor="t"/>
          <a:lstStyle/>
          <a:p>
            <a:pPr algn="ctr" latinLnBrk="1">
              <a:lnSpc>
                <a:spcPts val="2200"/>
              </a:lnSpc>
            </a:pPr>
            <a:r>
              <a:rPr lang="en-US" altLang="zh-CN" sz="1750" b="1" i="0" dirty="0">
                <a:solidFill>
                  <a:srgbClr val="FF0000"/>
                </a:solidFill>
                <a:latin typeface="Arial (正文)" pitchFamily="34" charset="0"/>
                <a:ea typeface="微软雅黑" pitchFamily="34" charset="-122"/>
                <a:cs typeface="Arial (正文)" pitchFamily="34" charset="-120"/>
              </a:rPr>
              <a:t>C</a:t>
            </a:r>
            <a:endParaRPr lang="en-US" altLang="zh-CN" sz="1750" dirty="0">
              <a:solidFill>
                <a:srgbClr val="FF0000"/>
              </a:solidFill>
            </a:endParaRPr>
          </a:p>
        </p:txBody>
      </p:sp>
      <p:pic>
        <p:nvPicPr>
          <p:cNvPr id="4" name="QC_5_BD.35_2#9f031e766?vop=1&amp;pid=7ef2b1473&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28032" y="3242564"/>
            <a:ext cx="2532888"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5_3#9f031e766.choices?vop=1&amp;pid=7ef2b1473&amp;color=0,0,0&amp;bbb=1"/>
              <p:cNvSpPr/>
              <p:nvPr/>
            </p:nvSpPr>
            <p:spPr>
              <a:xfrm>
                <a:off x="832104" y="4779264"/>
                <a:ext cx="10533888" cy="903605"/>
              </a:xfrm>
              <a:prstGeom prst="rect">
                <a:avLst/>
              </a:prstGeom>
              <a:noFill/>
              <a:ln/>
            </p:spPr>
            <p:txBody>
              <a:bodyPr wrap="none" lIns="0" tIns="0" rIns="0" bIns="0" rtlCol="0" anchor="t"/>
              <a:lstStyle/>
              <a:p>
                <a:pPr latinLnBrk="1">
                  <a:lnSpc>
                    <a:spcPts val="3600"/>
                  </a:lnSpc>
                  <a:tabLst>
                    <a:tab pos="5374894" algn="l"/>
                  </a:tabLst>
                </a:pPr>
                <a:r>
                  <a:rPr lang="en-US" altLang="zh-CN" sz="1750" b="0" i="0" dirty="0">
                    <a:solidFill>
                      <a:srgbClr val="000000"/>
                    </a:solidFill>
                    <a:latin typeface="微软雅黑" pitchFamily="34" charset="0"/>
                    <a:ea typeface="微软雅黑" pitchFamily="34" charset="-122"/>
                    <a:cs typeface="微软雅黑" pitchFamily="34" charset="-120"/>
                  </a:rPr>
                  <a:t>A</a:t>
                </a:r>
                <a:r>
                  <a:rPr lang="en-US" altLang="zh-CN" sz="1750" b="0" i="0">
                    <a:solidFill>
                      <a:srgbClr val="000000"/>
                    </a:solidFill>
                    <a:latin typeface="微软雅黑" pitchFamily="34" charset="0"/>
                    <a:ea typeface="微软雅黑" pitchFamily="34" charset="-122"/>
                    <a:cs typeface="微软雅黑" pitchFamily="34" charset="-120"/>
                  </a:rPr>
                  <a:t>.</a:t>
                </a:r>
                <a:r>
                  <a:rPr lang="en-US" altLang="zh-CN" sz="1750" b="0" i="0">
                    <a:solidFill>
                      <a:srgbClr val="000000"/>
                    </a:solidFill>
                    <a:latin typeface="SimSun" pitchFamily="34" charset="0"/>
                    <a:ea typeface="SimSun" pitchFamily="34" charset="-122"/>
                    <a:cs typeface="SimSun"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网球两次在空中做匀变速运动的加速度不同</a:t>
                </a:r>
                <a:r>
                  <a:rPr lang="en-US" altLang="zh-CN" sz="1750" b="0" i="0" spc="-10300">
                    <a:solidFill>
                      <a:srgbClr val="000000"/>
                    </a:solidFill>
                    <a:latin typeface="SimSun" pitchFamily="34" charset="0"/>
                    <a:ea typeface="SimSun" pitchFamily="34" charset="-122"/>
                    <a:cs typeface="SimSun"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B</a:t>
                </a:r>
                <a:r>
                  <a:rPr lang="en-US" altLang="zh-CN" sz="1750" b="0" i="0" dirty="0">
                    <a:solidFill>
                      <a:srgbClr val="000000"/>
                    </a:solidFill>
                    <a:latin typeface="微软雅黑" pitchFamily="34" charset="0"/>
                    <a:ea typeface="微软雅黑" pitchFamily="34" charset="-122"/>
                    <a:cs typeface="微软雅黑" pitchFamily="34" charset="-120"/>
                  </a:rPr>
                  <a:t>.</a:t>
                </a:r>
                <a:r>
                  <a:rPr lang="en-US" altLang="zh-CN" sz="1750" b="0" i="0" dirty="0">
                    <a:solidFill>
                      <a:srgbClr val="000000"/>
                    </a:solidFill>
                    <a:latin typeface="SimSun" pitchFamily="34" charset="0"/>
                    <a:ea typeface="SimSun" pitchFamily="34" charset="-122"/>
                    <a:cs typeface="SimSun" pitchFamily="34" charset="-120"/>
                  </a:rPr>
                  <a:t> </a:t>
                </a:r>
                <a:r>
                  <a:rPr lang="en-US" altLang="zh-CN" sz="1750" b="0" i="0" dirty="0">
                    <a:solidFill>
                      <a:srgbClr val="000000"/>
                    </a:solidFill>
                    <a:latin typeface="微软雅黑" pitchFamily="34" charset="0"/>
                    <a:ea typeface="微软雅黑" pitchFamily="34" charset="-122"/>
                    <a:cs typeface="微软雅黑" pitchFamily="34" charset="-120"/>
                  </a:rPr>
                  <a:t>网球第二次的初速度大小为</a:t>
                </a:r>
                <a14:m>
                  <m:oMath xmlns:m="http://schemas.openxmlformats.org/officeDocument/2006/math">
                    <m:f>
                      <m:f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750" b="0" i="0">
                            <a:solidFill>
                              <a:srgbClr val="000000"/>
                            </a:solidFill>
                            <a:latin typeface="Cambria Math" pitchFamily="34" charset="0"/>
                            <a:ea typeface="Cambria Math" pitchFamily="34" charset="-122"/>
                            <a:cs typeface="Cambria Math" pitchFamily="34" charset="-120"/>
                          </a:rPr>
                          <m:t>5</m:t>
                        </m:r>
                        <m:sSub>
                          <m:sSubPr>
                            <m:ctrlPr>
                              <a:rPr lang="en-US" altLang="zh-CN" sz="175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750" b="0" i="0">
                                <a:solidFill>
                                  <a:srgbClr val="000000"/>
                                </a:solidFill>
                                <a:latin typeface="Cambria Math" pitchFamily="34" charset="0"/>
                                <a:ea typeface="Cambria Math" pitchFamily="34" charset="-122"/>
                                <a:cs typeface="Cambria Math" pitchFamily="34" charset="-120"/>
                              </a:rPr>
                              <m:t>𝑣</m:t>
                            </m:r>
                          </m:e>
                          <m:sub>
                            <m:r>
                              <a:rPr lang="en-US" altLang="zh-CN" sz="1750" b="0" i="0">
                                <a:solidFill>
                                  <a:srgbClr val="000000"/>
                                </a:solidFill>
                                <a:latin typeface="Cambria Math" pitchFamily="34" charset="0"/>
                                <a:ea typeface="Cambria Math" pitchFamily="34" charset="-122"/>
                                <a:cs typeface="Cambria Math" pitchFamily="34" charset="-120"/>
                              </a:rPr>
                              <m:t>0</m:t>
                            </m:r>
                          </m:sub>
                        </m:sSub>
                      </m:num>
                      <m:den>
                        <m:r>
                          <a:rPr lang="en-US" altLang="zh-CN" sz="175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750" dirty="0">
                  <a:solidFill>
                    <a:srgbClr val="000000"/>
                  </a:solidFill>
                </a:endParaRPr>
              </a:p>
              <a:p>
                <a:pPr latinLnBrk="1">
                  <a:lnSpc>
                    <a:spcPts val="3500"/>
                  </a:lnSpc>
                  <a:tabLst>
                    <a:tab pos="5374894" algn="l"/>
                  </a:tabLst>
                </a:pPr>
                <a:r>
                  <a:rPr lang="en-US" altLang="zh-CN" sz="1750" b="0" i="0">
                    <a:solidFill>
                      <a:srgbClr val="000000"/>
                    </a:solidFill>
                    <a:latin typeface="微软雅黑" pitchFamily="34" charset="0"/>
                    <a:ea typeface="微软雅黑" pitchFamily="34" charset="-122"/>
                    <a:cs typeface="微软雅黑" pitchFamily="34" charset="-120"/>
                  </a:rPr>
                  <a:t>C</a:t>
                </a:r>
                <a:r>
                  <a:rPr lang="en-US" altLang="zh-CN" sz="1750" b="0" i="0" dirty="0">
                    <a:solidFill>
                      <a:srgbClr val="000000"/>
                    </a:solidFill>
                    <a:latin typeface="微软雅黑" pitchFamily="34" charset="0"/>
                    <a:ea typeface="微软雅黑" pitchFamily="34" charset="-122"/>
                    <a:cs typeface="微软雅黑" pitchFamily="34" charset="-120"/>
                  </a:rPr>
                  <a:t>.</a:t>
                </a:r>
                <a:r>
                  <a:rPr lang="en-US" altLang="zh-CN" sz="175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𝐴</m:t>
                    </m:r>
                  </m:oMath>
                </a14:m>
                <a:r>
                  <a:rPr lang="en-US" altLang="zh-CN" sz="175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𝐶</m:t>
                    </m:r>
                  </m:oMath>
                </a14:m>
                <a:r>
                  <a:rPr lang="en-US" altLang="zh-CN" sz="1750" b="0" i="0" dirty="0">
                    <a:solidFill>
                      <a:srgbClr val="000000"/>
                    </a:solidFill>
                    <a:latin typeface="微软雅黑" pitchFamily="34" charset="0"/>
                    <a:ea typeface="微软雅黑" pitchFamily="34" charset="-122"/>
                    <a:cs typeface="微软雅黑" pitchFamily="34" charset="-120"/>
                  </a:rPr>
                  <a:t>两点间的水平距离为</a:t>
                </a:r>
                <a14:m>
                  <m:oMath xmlns:m="http://schemas.openxmlformats.org/officeDocument/2006/math">
                    <m:f>
                      <m:f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75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750" b="0" i="0">
                                <a:solidFill>
                                  <a:srgbClr val="000000"/>
                                </a:solidFill>
                                <a:latin typeface="Cambria Math" pitchFamily="34" charset="0"/>
                                <a:ea typeface="Cambria Math" pitchFamily="34" charset="-122"/>
                                <a:cs typeface="Cambria Math" pitchFamily="34" charset="-120"/>
                              </a:rPr>
                              <m:t>𝑣</m:t>
                            </m:r>
                          </m:e>
                          <m:sub>
                            <m:r>
                              <a:rPr lang="en-US" altLang="zh-CN" sz="1750" b="0" i="0">
                                <a:solidFill>
                                  <a:srgbClr val="000000"/>
                                </a:solidFill>
                                <a:latin typeface="Cambria Math" pitchFamily="34" charset="0"/>
                                <a:ea typeface="Cambria Math" pitchFamily="34" charset="-122"/>
                                <a:cs typeface="Cambria Math" pitchFamily="34" charset="-120"/>
                              </a:rPr>
                              <m:t>0</m:t>
                            </m:r>
                          </m:sub>
                          <m:sup>
                            <m:r>
                              <a:rPr lang="en-US" altLang="zh-CN" sz="1750" b="0" i="0">
                                <a:solidFill>
                                  <a:srgbClr val="000000"/>
                                </a:solidFill>
                                <a:latin typeface="Cambria Math" pitchFamily="34" charset="0"/>
                                <a:ea typeface="Cambria Math" pitchFamily="34" charset="-122"/>
                                <a:cs typeface="Cambria Math" pitchFamily="34" charset="-120"/>
                              </a:rPr>
                              <m:t>2</m:t>
                            </m:r>
                          </m:sup>
                        </m:sSubSup>
                      </m:num>
                      <m:den>
                        <m:r>
                          <a:rPr lang="en-US" altLang="zh-CN" sz="1750" b="0" i="0">
                            <a:solidFill>
                              <a:srgbClr val="000000"/>
                            </a:solidFill>
                            <a:latin typeface="Cambria Math" pitchFamily="34" charset="0"/>
                            <a:ea typeface="Cambria Math" pitchFamily="34" charset="-122"/>
                            <a:cs typeface="Cambria Math" pitchFamily="34" charset="-120"/>
                          </a:rPr>
                          <m:t>3</m:t>
                        </m:r>
                        <m:r>
                          <a:rPr lang="en-US" altLang="zh-CN" sz="1750" b="0" i="0">
                            <a:solidFill>
                              <a:srgbClr val="000000"/>
                            </a:solidFill>
                            <a:latin typeface="Cambria Math" pitchFamily="34" charset="0"/>
                            <a:ea typeface="Cambria Math" pitchFamily="34" charset="-122"/>
                            <a:cs typeface="Cambria Math" pitchFamily="34" charset="-120"/>
                          </a:rPr>
                          <m:t>𝑔</m:t>
                        </m:r>
                      </m:den>
                    </m:f>
                  </m:oMath>
                </a14:m>
                <a:r>
                  <a:rPr lang="en-US" altLang="zh-CN" sz="1750" b="0" i="0" spc="-10300">
                    <a:solidFill>
                      <a:srgbClr val="000000"/>
                    </a:solidFill>
                    <a:latin typeface="SimSun" pitchFamily="34" charset="0"/>
                    <a:ea typeface="SimSun" pitchFamily="34" charset="-122"/>
                    <a:cs typeface="SimSun" pitchFamily="34" charset="-120"/>
                  </a:rPr>
                  <a:t>	</a:t>
                </a:r>
                <a:r>
                  <a:rPr lang="en-US" altLang="zh-CN" sz="1750" b="0" i="0">
                    <a:solidFill>
                      <a:srgbClr val="000000"/>
                    </a:solidFill>
                    <a:latin typeface="微软雅黑" pitchFamily="34" charset="0"/>
                    <a:ea typeface="微软雅黑" pitchFamily="34" charset="-122"/>
                    <a:cs typeface="微软雅黑" pitchFamily="34" charset="-120"/>
                  </a:rPr>
                  <a:t>D</a:t>
                </a:r>
                <a:r>
                  <a:rPr lang="en-US" altLang="zh-CN" sz="1750" b="0" i="0" dirty="0">
                    <a:solidFill>
                      <a:srgbClr val="000000"/>
                    </a:solidFill>
                    <a:latin typeface="微软雅黑" pitchFamily="34" charset="0"/>
                    <a:ea typeface="微软雅黑" pitchFamily="34" charset="-122"/>
                    <a:cs typeface="微软雅黑" pitchFamily="34" charset="-120"/>
                  </a:rPr>
                  <a:t>.</a:t>
                </a:r>
                <a:r>
                  <a:rPr lang="en-US" altLang="zh-CN" sz="1750" b="0" i="0" dirty="0">
                    <a:solidFill>
                      <a:srgbClr val="000000"/>
                    </a:solidFill>
                    <a:latin typeface="SimSun" pitchFamily="34" charset="0"/>
                    <a:ea typeface="SimSun" pitchFamily="34" charset="-122"/>
                    <a:cs typeface="SimSun" pitchFamily="34" charset="-120"/>
                  </a:rPr>
                  <a:t> </a:t>
                </a:r>
                <a:r>
                  <a:rPr lang="en-US" altLang="zh-CN" sz="1750" b="0" i="0" dirty="0">
                    <a:solidFill>
                      <a:srgbClr val="000000"/>
                    </a:solidFill>
                    <a:latin typeface="微软雅黑" pitchFamily="34" charset="0"/>
                    <a:ea typeface="微软雅黑" pitchFamily="34" charset="-122"/>
                    <a:cs typeface="微软雅黑" pitchFamily="34" charset="-120"/>
                  </a:rPr>
                  <a:t>网球在</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𝐵</m:t>
                    </m:r>
                  </m:oMath>
                </a14:m>
                <a:r>
                  <a:rPr lang="en-US" altLang="zh-CN" sz="175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r>
                      <a:rPr lang="en-US" altLang="zh-CN" sz="1750" b="0" i="0" smtClean="0">
                        <a:solidFill>
                          <a:srgbClr val="000000"/>
                        </a:solidFill>
                        <a:latin typeface="Cambria Math" pitchFamily="34" charset="0"/>
                        <a:ea typeface="Cambria Math" pitchFamily="34" charset="-122"/>
                        <a:cs typeface="Cambria Math" pitchFamily="34" charset="-120"/>
                      </a:rPr>
                      <m:t>2</m:t>
                    </m:r>
                    <m:sSub>
                      <m:sSubPr>
                        <m:ctrlPr>
                          <a:rPr lang="en-US" altLang="zh-CN" sz="175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750" b="0" i="0">
                            <a:solidFill>
                              <a:srgbClr val="000000"/>
                            </a:solidFill>
                            <a:latin typeface="Cambria Math" pitchFamily="34" charset="0"/>
                            <a:ea typeface="Cambria Math" pitchFamily="34" charset="-122"/>
                            <a:cs typeface="Cambria Math" pitchFamily="34" charset="-120"/>
                          </a:rPr>
                          <m:t>𝑣</m:t>
                        </m:r>
                      </m:e>
                      <m:sub>
                        <m:r>
                          <a:rPr lang="en-US" altLang="zh-CN" sz="175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35_3#9f031e766.choices?vop=1&amp;pid=7ef2b1473&amp;color=0,0,0&amp;bbb=1"/>
              <p:cNvSpPr>
                <a:spLocks noRot="1" noChangeAspect="1" noMove="1" noResize="1" noEditPoints="1" noAdjustHandles="1" noChangeArrowheads="1" noChangeShapeType="1" noTextEdit="1"/>
              </p:cNvSpPr>
              <p:nvPr/>
            </p:nvSpPr>
            <p:spPr>
              <a:xfrm>
                <a:off x="832104" y="4779264"/>
                <a:ext cx="10533888" cy="903605"/>
              </a:xfrm>
              <a:prstGeom prst="rect">
                <a:avLst/>
              </a:prstGeom>
              <a:blipFill>
                <a:blip r:embed="rId5"/>
                <a:stretch>
                  <a:fillRect l="-1273" b="-47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7_1#9f031e766?vop=1&amp;pid=7ef2b1473&amp;color=0,0,0&amp;bt=1&amp;bbb=1&amp;hb=1"/>
              <p:cNvSpPr/>
              <p:nvPr/>
            </p:nvSpPr>
            <p:spPr>
              <a:xfrm>
                <a:off x="832104" y="1512000"/>
                <a:ext cx="10533888" cy="4279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【解析】网球在空中只受重力，两次加速度均为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，故A错误；设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两点距离为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，第二次网球过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点后</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做平抛运动</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，解得水平方向的速度为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，结合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，可得第二次</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网球过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A0AF"/>
                    </a:solidFill>
                    <a:latin typeface="微软雅黑" pitchFamily="34" charset="0"/>
                    <a:ea typeface="楷体" pitchFamily="34" charset="-122"/>
                    <a:cs typeface="微软雅黑" pitchFamily="34" charset="-120"/>
                  </a:rPr>
                  <a:t>（点拨：网球过</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点后做平抛运动，时间相同，过</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点的速度大小与水平</a:t>
                </a:r>
              </a:p>
              <a:p>
                <a:pPr latinLnBrk="1">
                  <a:lnSpc>
                    <a:spcPts val="3500"/>
                  </a:lnSpc>
                </a:pPr>
                <a:r>
                  <a:rPr lang="en-US" altLang="zh-CN" sz="1800" b="0" i="0">
                    <a:solidFill>
                      <a:srgbClr val="00A0AF"/>
                    </a:solidFill>
                    <a:latin typeface="微软雅黑" pitchFamily="34" charset="0"/>
                    <a:ea typeface="楷体" pitchFamily="34" charset="-122"/>
                    <a:cs typeface="微软雅黑" pitchFamily="34" charset="-120"/>
                  </a:rPr>
                  <a:t>位移大小成正比</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，所以网球第二次的初速度大小为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；第二次抛出的初速度竖</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直分量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53</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，网球从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点的时间</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两点间的水平距离为</a:t>
                </a:r>
              </a:p>
              <a:p>
                <a:pPr latinLnBrk="1">
                  <a:lnSpc>
                    <a:spcPts val="42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，故C正确；根据题意有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（大招攻略6</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对称性速解斜抛运动）</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则网球在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点时竖直方向的速度为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𝐵𝑦</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，又水平方向的速度为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𝐵𝑥</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，故网球在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点的速</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度大小为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𝐵𝑥</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𝐵𝑦</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3</m:t>
                        </m:r>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5_AS.37_1#9f031e766?vop=1&amp;pid=7ef2b1473&amp;color=0,0,0&amp;bt=1&amp;bbb=1&amp;hb=1"/>
              <p:cNvSpPr>
                <a:spLocks noRot="1" noChangeAspect="1" noMove="1" noResize="1" noEditPoints="1" noAdjustHandles="1" noChangeArrowheads="1" noChangeShapeType="1" noTextEdit="1"/>
              </p:cNvSpPr>
              <p:nvPr/>
            </p:nvSpPr>
            <p:spPr>
              <a:xfrm>
                <a:off x="832104" y="1512000"/>
                <a:ext cx="10533888" cy="4279900"/>
              </a:xfrm>
              <a:prstGeom prst="rect">
                <a:avLst/>
              </a:prstGeom>
              <a:blipFill>
                <a:blip r:embed="rId3"/>
                <a:stretch>
                  <a:fillRect l="-1389" r="-1447" b="-285"/>
                </a:stretch>
              </a:blipFill>
              <a:ln/>
            </p:spPr>
            <p:txBody>
              <a:bodyPr/>
              <a:lstStyle/>
              <a:p>
                <a:r>
                  <a:rPr lang="zh-CN" altLang="en-US">
                    <a:noFill/>
                  </a:rPr>
                  <a:t> </a:t>
                </a:r>
              </a:p>
            </p:txBody>
          </p:sp>
        </mc:Fallback>
      </mc:AlternateContent>
      <p:sp>
        <p:nvSpPr>
          <p:cNvPr id="3" name="QC_5_AS.37_1#9f031e766?vop=1&amp;pid=7ef2b1473&amp;color=0,0,0&amp;bt=1&amp;bbb=1&amp;hb=1&amp;uw=1">
            <a:extLst>
              <a:ext uri="{FF2B5EF4-FFF2-40B4-BE49-F238E27FC236}">
                <a16:creationId xmlns:a16="http://schemas.microsoft.com/office/drawing/2014/main" id="{83C46795-EDD1-504E-9845-A5AB13B550D2}"/>
              </a:ext>
            </a:extLst>
          </p:cNvPr>
          <p:cNvSpPr/>
          <p:nvPr/>
        </p:nvSpPr>
        <p:spPr>
          <a:xfrm>
            <a:off x="8230489" y="1927702"/>
            <a:ext cx="3051302" cy="6290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6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5_AS.37_1#9f031e766?vop=1&amp;pid=7ef2b1473&amp;color=0,0,0&amp;bt=1&amp;bbb=1&amp;hb=1&amp;uw=1">
            <a:extLst>
              <a:ext uri="{FF2B5EF4-FFF2-40B4-BE49-F238E27FC236}">
                <a16:creationId xmlns:a16="http://schemas.microsoft.com/office/drawing/2014/main" id="{7B1039A1-A55A-478A-0606-93B9C862FDC5}"/>
              </a:ext>
            </a:extLst>
          </p:cNvPr>
          <p:cNvSpPr/>
          <p:nvPr/>
        </p:nvSpPr>
        <p:spPr>
          <a:xfrm>
            <a:off x="832104" y="2550002"/>
            <a:ext cx="3316732" cy="5909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7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5_AS.37_1#9f031e766?vop=1&amp;pid=7ef2b1473&amp;color=0,0,0&amp;bt=1&amp;bbb=1&amp;hb=1&amp;uw=1">
            <a:extLst>
              <a:ext uri="{FF2B5EF4-FFF2-40B4-BE49-F238E27FC236}">
                <a16:creationId xmlns:a16="http://schemas.microsoft.com/office/drawing/2014/main" id="{5C72EE8D-1D3D-6AA2-62DB-F8B04551EECC}"/>
              </a:ext>
            </a:extLst>
          </p:cNvPr>
          <p:cNvSpPr/>
          <p:nvPr/>
        </p:nvSpPr>
        <p:spPr>
          <a:xfrm>
            <a:off x="5989257" y="4051777"/>
            <a:ext cx="1299654" cy="5338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EX.38_1#9f031e766?vop=1&amp;pid=7ef2b1473&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知识拓展</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斜抛运动中逆向思维法的应用</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在解决斜抛运动上升阶段的问题时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我们可以把它视为逆向的平抛运动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斜抛运动的初速度大小等价</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于平抛运动的末速度大小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斜抛运动到达最高点的速度大小等价于平抛运动的初速度大小</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对于完整的斜抛</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运动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根据对称性可看作由两个相同的平抛运动组合而成</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利用平抛运动规律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从而使问题得到快速解决</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C_4_BD.39_1#daa241342?htil=4&amp;vop=1&amp;pid=80bbb59be&amp;color=0,0,0&amp;tib=255,255,255&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239463" y="1594296"/>
            <a:ext cx="1051560"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39_2#daa241342?htil=4&amp;vop=1&amp;pid=80bbb59be&amp;color=0,0,0&amp;bt=1&amp;bbb=1&amp;hb=1&amp;hs=1"/>
              <p:cNvSpPr/>
              <p:nvPr/>
            </p:nvSpPr>
            <p:spPr>
              <a:xfrm>
                <a:off x="832104" y="1512000"/>
                <a:ext cx="9400032"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某物体做平抛运动，设它的瞬时速度方向与水平方向的夹角为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随时间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变化的图</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像如图所示</a:t>
                </a:r>
                <a:r>
                  <a:rPr lang="en-US" altLang="zh-CN" b="0" i="0" dirty="0">
                    <a:solidFill>
                      <a:srgbClr val="000000"/>
                    </a:solidFill>
                    <a:latin typeface="微软雅黑" pitchFamily="34" charset="0"/>
                    <a:ea typeface="微软雅黑" pitchFamily="34" charset="-122"/>
                    <a:cs typeface="微软雅黑" pitchFamily="34" charset="-120"/>
                  </a:rPr>
                  <a:t>，重力加速度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39_2#daa241342?htil=4&amp;vop=1&amp;pid=80bbb59be&amp;color=0,0,0&amp;bt=1&amp;bbb=1&amp;hb=1&amp;hs=1"/>
              <p:cNvSpPr>
                <a:spLocks noRot="1" noChangeAspect="1" noMove="1" noResize="1" noEditPoints="1" noAdjustHandles="1" noChangeArrowheads="1" noChangeShapeType="1" noTextEdit="1"/>
              </p:cNvSpPr>
              <p:nvPr/>
            </p:nvSpPr>
            <p:spPr>
              <a:xfrm>
                <a:off x="832104" y="1512000"/>
                <a:ext cx="9400032" cy="770255"/>
              </a:xfrm>
              <a:prstGeom prst="rect">
                <a:avLst/>
              </a:prstGeom>
              <a:blipFill>
                <a:blip r:embed="rId4"/>
                <a:stretch>
                  <a:fillRect l="-1556" r="-259" b="-19048"/>
                </a:stretch>
              </a:blipFill>
              <a:ln/>
            </p:spPr>
            <p:txBody>
              <a:bodyPr/>
              <a:lstStyle/>
              <a:p>
                <a:r>
                  <a:rPr lang="zh-CN" altLang="en-US">
                    <a:noFill/>
                  </a:rPr>
                  <a:t> </a:t>
                </a:r>
              </a:p>
            </p:txBody>
          </p:sp>
        </mc:Fallback>
      </mc:AlternateContent>
      <p:sp>
        <p:nvSpPr>
          <p:cNvPr id="4" name="QC_4_AN.40_1#daa241342.bracket?vop=1&amp;pid=80bbb59be&amp;color=0,0,0&amp;vpa=9"/>
          <p:cNvSpPr/>
          <p:nvPr/>
        </p:nvSpPr>
        <p:spPr>
          <a:xfrm>
            <a:off x="6779672"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4_BD.39_3#daa241342.choices?htil=4&amp;vop=1&amp;pid=80bbb59be&amp;color=0,0,0&amp;bbb=1&amp;hs=1"/>
              <p:cNvSpPr/>
              <p:nvPr/>
            </p:nvSpPr>
            <p:spPr>
              <a:xfrm>
                <a:off x="832104" y="2283017"/>
                <a:ext cx="9400032" cy="765810"/>
              </a:xfrm>
              <a:prstGeom prst="rect">
                <a:avLst/>
              </a:prstGeom>
              <a:noFill/>
              <a:ln/>
            </p:spPr>
            <p:txBody>
              <a:bodyPr wrap="none" lIns="0" tIns="0" rIns="0" bIns="0" rtlCol="0" anchor="t"/>
              <a:lstStyle/>
              <a:p>
                <a:pPr latinLnBrk="1">
                  <a:lnSpc>
                    <a:spcPts val="3300"/>
                  </a:lnSpc>
                  <a:tabLst>
                    <a:tab pos="48079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物体的初速度大小为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物体的初速度大小为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4807966"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末物体的速度大小为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末物体的速度大小为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39_3#daa241342.choices?htil=4&amp;vop=1&amp;pid=80bbb59be&amp;color=0,0,0&amp;bbb=1&amp;hs=1"/>
              <p:cNvSpPr>
                <a:spLocks noRot="1" noChangeAspect="1" noMove="1" noResize="1" noEditPoints="1" noAdjustHandles="1" noChangeArrowheads="1" noChangeShapeType="1" noTextEdit="1"/>
              </p:cNvSpPr>
              <p:nvPr/>
            </p:nvSpPr>
            <p:spPr>
              <a:xfrm>
                <a:off x="832104" y="2283017"/>
                <a:ext cx="9400032" cy="765810"/>
              </a:xfrm>
              <a:prstGeom prst="rect">
                <a:avLst/>
              </a:prstGeom>
              <a:blipFill>
                <a:blip r:embed="rId5"/>
                <a:stretch>
                  <a:fillRect l="-1556" b="-19200"/>
                </a:stretch>
              </a:blipFill>
              <a:ln/>
            </p:spPr>
            <p:txBody>
              <a:bodyPr/>
              <a:lstStyle/>
              <a:p>
                <a:r>
                  <a:rPr lang="zh-CN" altLang="en-US">
                    <a:noFill/>
                  </a:rPr>
                  <a:t> </a:t>
                </a:r>
              </a:p>
            </p:txBody>
          </p:sp>
        </mc:Fallback>
      </mc:AlternateContent>
      <p:sp>
        <p:nvSpPr>
          <p:cNvPr id="6" name="QC_4_AS.41_1#daa241342?htil=4&amp;vop=1&amp;pid=80bbb59be&amp;color=0,0,0&amp;bbb=1&amp;hb=1&amp;hs=1"/>
          <p:cNvSpPr/>
          <p:nvPr/>
        </p:nvSpPr>
        <p:spPr>
          <a:xfrm>
            <a:off x="832104" y="3052002"/>
            <a:ext cx="9400032"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【解析】平抛运动可分解为水平方向上的匀速直线运动和竖直方向上的自由落体运动</a:t>
            </a:r>
            <a:r>
              <a:rPr lang="en-US" altLang="zh-CN" sz="1800" b="0" i="0">
                <a:solidFill>
                  <a:srgbClr val="000000"/>
                </a:solidFill>
                <a:latin typeface="微软雅黑" pitchFamily="34" charset="0"/>
                <a:ea typeface="微软雅黑" pitchFamily="34" charset="-122"/>
                <a:cs typeface="微软雅黑" pitchFamily="34" charset="-120"/>
              </a:rPr>
              <a:t>.由</a:t>
            </a:r>
            <a:endParaRPr lang="en-US" altLang="zh-CN" dirty="0"/>
          </a:p>
        </p:txBody>
      </p:sp>
      <mc:AlternateContent xmlns:mc="http://schemas.openxmlformats.org/markup-compatibility/2006">
        <mc:Choice xmlns:a14="http://schemas.microsoft.com/office/drawing/2010/main" Requires="a14">
          <p:sp>
            <p:nvSpPr>
              <p:cNvPr id="7" name="QC_4_AS.41_1#daa241342?htil=4&amp;vop=1&amp;pid=80bbb59be&amp;color=0,0,0&amp;bbb=1&amp;hb=1&amp;hs=1">
                <a:extLst>
                  <a:ext uri="{FF2B5EF4-FFF2-40B4-BE49-F238E27FC236}">
                    <a16:creationId xmlns:a16="http://schemas.microsoft.com/office/drawing/2014/main" id="{41045D3D-CAE4-6A0B-664C-A7DE739F7F58}"/>
                  </a:ext>
                </a:extLst>
              </p:cNvPr>
              <p:cNvSpPr/>
              <p:nvPr/>
            </p:nvSpPr>
            <p:spPr>
              <a:xfrm>
                <a:off x="827992" y="3419667"/>
                <a:ext cx="10536017" cy="1536700"/>
              </a:xfrm>
              <a:prstGeom prst="rect">
                <a:avLst/>
              </a:prstGeom>
              <a:noFill/>
              <a:ln/>
            </p:spPr>
            <p:txBody>
              <a:bodyPr wrap="none" lIns="0" tIns="0" rIns="0" bIns="0" rtlCol="0" anchor="t"/>
              <a:lstStyle/>
              <a:p>
                <a:pPr latinLnBrk="1">
                  <a:lnSpc>
                    <a:spcPts val="37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，结合图像的信息知，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，故有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末竖直方向上的速度为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r>
                      <a:rPr lang="en-US" altLang="zh-CN" sz="1800" b="0" i="0">
                        <a:solidFill>
                          <a:srgbClr val="000000"/>
                        </a:solidFill>
                        <a:latin typeface="Cambria Math" pitchFamily="34" charset="0"/>
                        <a:ea typeface="Cambria Math" pitchFamily="34" charset="-122"/>
                        <a:cs typeface="Cambria Math" pitchFamily="34" charset="-120"/>
                      </a:rPr>
                      <m:t>=10×1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，物体初速度大小为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末物体的速度大小为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5</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2</m:t>
                            </m:r>
                          </m:sup>
                        </m:sSup>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=5</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，故C、D错误.</a:t>
                </a:r>
                <a:endParaRPr lang="en-US" altLang="zh-CN" dirty="0"/>
              </a:p>
            </p:txBody>
          </p:sp>
        </mc:Choice>
        <mc:Fallback>
          <p:sp>
            <p:nvSpPr>
              <p:cNvPr id="7" name="QC_4_AS.41_1#daa241342?htil=4&amp;vop=1&amp;pid=80bbb59be&amp;color=0,0,0&amp;bbb=1&amp;hb=1&amp;hs=1">
                <a:extLst>
                  <a:ext uri="{FF2B5EF4-FFF2-40B4-BE49-F238E27FC236}">
                    <a16:creationId xmlns:a16="http://schemas.microsoft.com/office/drawing/2014/main" id="{41045D3D-CAE4-6A0B-664C-A7DE739F7F58}"/>
                  </a:ext>
                </a:extLst>
              </p:cNvPr>
              <p:cNvSpPr>
                <a:spLocks noRot="1" noChangeAspect="1" noMove="1" noResize="1" noEditPoints="1" noAdjustHandles="1" noChangeArrowheads="1" noChangeShapeType="1" noTextEdit="1"/>
              </p:cNvSpPr>
              <p:nvPr/>
            </p:nvSpPr>
            <p:spPr>
              <a:xfrm>
                <a:off x="827992" y="3419667"/>
                <a:ext cx="10536017" cy="1536700"/>
              </a:xfrm>
              <a:prstGeom prst="rect">
                <a:avLst/>
              </a:prstGeom>
              <a:blipFill>
                <a:blip r:embed="rId6"/>
                <a:stretch>
                  <a:fillRect l="-1389" b="-7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bg/>
                                          </p:spTgt>
                                        </p:tgtEl>
                                        <p:attrNameLst>
                                          <p:attrName>style.visibility</p:attrName>
                                        </p:attrNameLst>
                                      </p:cBhvr>
                                      <p:to>
                                        <p:strVal val="visible"/>
                                      </p:to>
                                    </p:set>
                                    <p:anim calcmode="lin" valueType="num">
                                      <p:cBhvr additive="base">
                                        <p:cTn id="2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7">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 calcmode="lin" valueType="num">
                                      <p:cBhvr additive="base">
                                        <p:cTn id="3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2b34462f6.fixed?pid=07fc0eae8&amp;color=255,240,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2b34462f6.fixed?pid=07fc0eae8&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第4节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抛体运动的规律</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2_1#86a8ac804?vop=1&amp;pid=80bbb59be&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）一小球从空中某点水平抛出，先后经过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两点，已知小球在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水平方向成</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点的速度方向与水平方向成</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角.不计空气阻力，重力加速度为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2_1#86a8ac804?vop=1&amp;pid=80bbb59be&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289" b="-12308"/>
                </a:stretch>
              </a:blipFill>
              <a:ln/>
            </p:spPr>
            <p:txBody>
              <a:bodyPr/>
              <a:lstStyle/>
              <a:p>
                <a:r>
                  <a:rPr lang="zh-CN" altLang="en-US">
                    <a:noFill/>
                  </a:rPr>
                  <a:t> </a:t>
                </a:r>
              </a:p>
            </p:txBody>
          </p:sp>
        </mc:Fallback>
      </mc:AlternateContent>
      <p:sp>
        <p:nvSpPr>
          <p:cNvPr id="3" name="QC_4_AN.43_1#86a8ac804.bracket?vop=1&amp;pid=80bbb59be&amp;color=0,0,0&amp;vpa=10&amp;bbb=1"/>
          <p:cNvSpPr/>
          <p:nvPr/>
        </p:nvSpPr>
        <p:spPr>
          <a:xfrm>
            <a:off x="21838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4" name="QC_4_BD.42_2#86a8ac804.choices?vop=1&amp;pid=80bbb59be&amp;color=0,0,0&amp;bbb=1"/>
              <p:cNvSpPr/>
              <p:nvPr/>
            </p:nvSpPr>
            <p:spPr>
              <a:xfrm>
                <a:off x="832104" y="2707832"/>
                <a:ext cx="10533888" cy="183496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点所用时间为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点的距离为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7</m:t>
                            </m:r>
                          </m:e>
                        </m:rad>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点的速度变化量大小等于</a:t>
                </a:r>
                <a14:m>
                  <m:oMath xmlns:m="http://schemas.openxmlformats.org/officeDocument/2006/math">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−1</m:t>
                        </m:r>
                      </m:e>
                    </m: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42_2#86a8ac804.choices?vop=1&amp;pid=80bbb59be&amp;color=0,0,0&amp;bbb=1"/>
              <p:cNvSpPr>
                <a:spLocks noRot="1" noChangeAspect="1" noMove="1" noResize="1" noEditPoints="1" noAdjustHandles="1" noChangeArrowheads="1" noChangeShapeType="1" noTextEdit="1"/>
              </p:cNvSpPr>
              <p:nvPr/>
            </p:nvSpPr>
            <p:spPr>
              <a:xfrm>
                <a:off x="832104" y="2707832"/>
                <a:ext cx="10533888" cy="1834960"/>
              </a:xfrm>
              <a:prstGeom prst="rect">
                <a:avLst/>
              </a:prstGeom>
              <a:blipFill>
                <a:blip r:embed="rId4"/>
                <a:stretch>
                  <a:fillRect l="-1389" b="-697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86a8ac804?vop=1&amp;pid=80bbb59be&amp;color=0,0,0&amp;bt=1&amp;bbb=1&amp;hb=1"/>
              <p:cNvSpPr/>
              <p:nvPr/>
            </p:nvSpPr>
            <p:spPr>
              <a:xfrm>
                <a:off x="832104" y="1512000"/>
                <a:ext cx="10533888" cy="2713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【解析】小球在水平方向做匀速直线运动，则有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点的速度大小为</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，故A</a:t>
                </a:r>
                <a:r>
                  <a:rPr lang="en-US" altLang="zh-CN" sz="1800" b="0" i="0">
                    <a:solidFill>
                      <a:srgbClr val="000000"/>
                    </a:solidFill>
                    <a:latin typeface="微软雅黑" pitchFamily="34" charset="0"/>
                    <a:ea typeface="微软雅黑" pitchFamily="34" charset="-122"/>
                    <a:cs typeface="微软雅黑" pitchFamily="34" charset="-120"/>
                  </a:rPr>
                  <a:t>正确；小球在竖直方向做自由落体运动</a:t>
                </a:r>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点所用时间为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8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num>
                      <m:den>
                        <m:r>
                          <a:rPr lang="en-US" altLang="zh-CN" sz="1800" b="0" i="0">
                            <a:solidFill>
                              <a:srgbClr val="000000"/>
                            </a:solidFill>
                            <a:latin typeface="Cambria Math" pitchFamily="34" charset="0"/>
                            <a:ea typeface="Cambria Math" pitchFamily="34" charset="-122"/>
                            <a:cs typeface="Cambria Math" pitchFamily="34" charset="-120"/>
                          </a:rPr>
                          <m:t>𝑔</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A0AF"/>
                    </a:solidFill>
                    <a:latin typeface="微软雅黑" pitchFamily="34" charset="0"/>
                    <a:ea typeface="楷体" pitchFamily="34" charset="-122"/>
                    <a:cs typeface="微软雅黑" pitchFamily="34" charset="-120"/>
                  </a:rPr>
                  <a:t>（注意：根据竖直方向的运动求小球从</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到</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800" b="0" i="0" dirty="0">
                    <a:solidFill>
                      <a:srgbClr val="00A0AF"/>
                    </a:solidFill>
                    <a:latin typeface="微软雅黑" pitchFamily="34" charset="0"/>
                    <a:ea typeface="楷体" pitchFamily="34" charset="-122"/>
                    <a:cs typeface="微软雅黑" pitchFamily="34" charset="-120"/>
                  </a:rPr>
                  <a:t>的时间）</a:t>
                </a:r>
                <a:r>
                  <a:rPr lang="en-US" altLang="zh-CN" sz="1800" b="0" i="0" dirty="0">
                    <a:solidFill>
                      <a:srgbClr val="000000"/>
                    </a:solidFill>
                    <a:latin typeface="微软雅黑" pitchFamily="34" charset="0"/>
                    <a:ea typeface="微软雅黑" pitchFamily="34" charset="-122"/>
                    <a:cs typeface="微软雅黑" pitchFamily="34" charset="-120"/>
                  </a:rPr>
                  <a:t>，小球从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DengXian" pitchFamily="34" charset="0"/>
                    <a:ea typeface="DengXian" pitchFamily="34" charset="-122"/>
                    <a:cs typeface="DengXian"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DengXian" pitchFamily="34" charset="0"/>
                    <a:ea typeface="DengXian" pitchFamily="34" charset="-122"/>
                    <a:cs typeface="DengXian" pitchFamily="34" charset="-120"/>
                  </a:rPr>
                  <a:t>点的速度变化</a:t>
                </a:r>
              </a:p>
              <a:p>
                <a:pPr latinLnBrk="1">
                  <a:lnSpc>
                    <a:spcPts val="4100"/>
                  </a:lnSpc>
                </a:pPr>
                <a:r>
                  <a:rPr lang="en-US" altLang="zh-CN" sz="1800" b="0" i="0">
                    <a:solidFill>
                      <a:srgbClr val="000000"/>
                    </a:solidFill>
                    <a:latin typeface="DengXian" pitchFamily="34" charset="0"/>
                    <a:ea typeface="DengXian" pitchFamily="34" charset="-122"/>
                    <a:cs typeface="DengXian" pitchFamily="34" charset="-120"/>
                  </a:rPr>
                  <a:t>量大小</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，故B、D错误；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点的水平距离为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点的竖直</a:t>
                </a:r>
              </a:p>
              <a:p>
                <a:pPr latinLnBrk="1">
                  <a:lnSpc>
                    <a:spcPts val="4100"/>
                  </a:lnSpc>
                </a:pPr>
                <a:r>
                  <a:rPr lang="en-US" altLang="zh-CN" sz="1800" b="0" i="0">
                    <a:solidFill>
                      <a:srgbClr val="000000"/>
                    </a:solidFill>
                    <a:latin typeface="微软雅黑" pitchFamily="34" charset="0"/>
                    <a:ea typeface="微软雅黑" pitchFamily="34" charset="-122"/>
                    <a:cs typeface="微软雅黑" pitchFamily="34" charset="-120"/>
                  </a:rPr>
                  <a:t>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7</m:t>
                            </m:r>
                          </m:e>
                        </m:rad>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（注意</a:t>
                </a:r>
                <a:r>
                  <a:rPr lang="en-US" altLang="zh-CN" sz="1800" b="0" i="0">
                    <a:solidFill>
                      <a:srgbClr val="00A0AF"/>
                    </a:solidFill>
                    <a:latin typeface="微软雅黑" pitchFamily="34" charset="0"/>
                    <a:ea typeface="楷体" pitchFamily="34" charset="-122"/>
                    <a:cs typeface="微软雅黑" pitchFamily="34" charset="-120"/>
                  </a:rPr>
                  <a:t>：分别求出水平和</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竖直方向位移</a:t>
                </a:r>
                <a:r>
                  <a:rPr lang="en-US" altLang="zh-CN" b="0" i="0" dirty="0">
                    <a:solidFill>
                      <a:srgbClr val="00A0AF"/>
                    </a:solidFill>
                    <a:latin typeface="微软雅黑" pitchFamily="34" charset="0"/>
                    <a:ea typeface="楷体" pitchFamily="34" charset="-122"/>
                    <a:cs typeface="微软雅黑" pitchFamily="34" charset="-120"/>
                  </a:rPr>
                  <a:t>，再用勾股定理求解）</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2" name="QC_4_AS.44_1#86a8ac804?vop=1&amp;pid=80bbb59be&amp;color=0,0,0&amp;bt=1&amp;bbb=1&amp;hb=1"/>
              <p:cNvSpPr>
                <a:spLocks noRot="1" noChangeAspect="1" noMove="1" noResize="1" noEditPoints="1" noAdjustHandles="1" noChangeArrowheads="1" noChangeShapeType="1" noTextEdit="1"/>
              </p:cNvSpPr>
              <p:nvPr/>
            </p:nvSpPr>
            <p:spPr>
              <a:xfrm>
                <a:off x="832104" y="1512000"/>
                <a:ext cx="10533888" cy="2713355"/>
              </a:xfrm>
              <a:prstGeom prst="rect">
                <a:avLst/>
              </a:prstGeom>
              <a:blipFill>
                <a:blip r:embed="rId3"/>
                <a:stretch>
                  <a:fillRect l="-1389" r="-1273" b="-5393"/>
                </a:stretch>
              </a:blipFill>
              <a:ln/>
            </p:spPr>
            <p:txBody>
              <a:bodyPr/>
              <a:lstStyle/>
              <a:p>
                <a:r>
                  <a:rPr lang="zh-CN" altLang="en-US">
                    <a:noFill/>
                  </a:rPr>
                  <a:t> </a:t>
                </a:r>
              </a:p>
            </p:txBody>
          </p:sp>
        </mc:Fallback>
      </mc:AlternateContent>
      <p:sp>
        <p:nvSpPr>
          <p:cNvPr id="3" name="QC_4_AS.44_1#86a8ac804?vop=1&amp;pid=80bbb59be&amp;color=0,0,0&amp;bt=1&amp;bbb=1&amp;hb=1&amp;uw=1">
            <a:extLst>
              <a:ext uri="{FF2B5EF4-FFF2-40B4-BE49-F238E27FC236}">
                <a16:creationId xmlns:a16="http://schemas.microsoft.com/office/drawing/2014/main" id="{24AF1F53-5A47-7FEC-42D3-CDC75B780CEF}"/>
              </a:ext>
            </a:extLst>
          </p:cNvPr>
          <p:cNvSpPr/>
          <p:nvPr/>
        </p:nvSpPr>
        <p:spPr>
          <a:xfrm>
            <a:off x="3181858" y="1930877"/>
            <a:ext cx="6121146"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44_1#86a8ac804?vop=1&amp;pid=80bbb59be&amp;color=0,0,0&amp;bt=1&amp;bbb=1&amp;hb=1&amp;uw=1">
            <a:extLst>
              <a:ext uri="{FF2B5EF4-FFF2-40B4-BE49-F238E27FC236}">
                <a16:creationId xmlns:a16="http://schemas.microsoft.com/office/drawing/2014/main" id="{93ED19C7-4749-4891-306E-714CF04BD3AF}"/>
              </a:ext>
            </a:extLst>
          </p:cNvPr>
          <p:cNvSpPr/>
          <p:nvPr/>
        </p:nvSpPr>
        <p:spPr>
          <a:xfrm>
            <a:off x="832104" y="2361090"/>
            <a:ext cx="2078482" cy="4862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6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44_1#86a8ac804?vop=1&amp;pid=80bbb59be&amp;color=0,0,0&amp;bt=1&amp;bbb=1&amp;hb=1&amp;uw=1">
            <a:extLst>
              <a:ext uri="{FF2B5EF4-FFF2-40B4-BE49-F238E27FC236}">
                <a16:creationId xmlns:a16="http://schemas.microsoft.com/office/drawing/2014/main" id="{40A30BD9-0707-096E-D874-294AC7F584BD}"/>
              </a:ext>
            </a:extLst>
          </p:cNvPr>
          <p:cNvSpPr/>
          <p:nvPr/>
        </p:nvSpPr>
        <p:spPr>
          <a:xfrm>
            <a:off x="4759960" y="3364390"/>
            <a:ext cx="146749"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6" name="QC_4_AS.44_1#86a8ac804?vop=1&amp;pid=80bbb59be&amp;color=0,0,0&amp;bt=1&amp;bbb=1&amp;hb=1&amp;uw=1">
            <a:extLst>
              <a:ext uri="{FF2B5EF4-FFF2-40B4-BE49-F238E27FC236}">
                <a16:creationId xmlns:a16="http://schemas.microsoft.com/office/drawing/2014/main" id="{70EA903D-837D-4DC0-DCE0-02D713B7AB7A}"/>
              </a:ext>
            </a:extLst>
          </p:cNvPr>
          <p:cNvSpPr/>
          <p:nvPr/>
        </p:nvSpPr>
        <p:spPr>
          <a:xfrm>
            <a:off x="4906645" y="3364390"/>
            <a:ext cx="1757236"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4_AS.44_1#86a8ac804?vop=1&amp;pid=80bbb59be&amp;color=0,0,0&amp;bt=1&amp;bbb=1&amp;hb=1&amp;uw=1">
            <a:extLst>
              <a:ext uri="{FF2B5EF4-FFF2-40B4-BE49-F238E27FC236}">
                <a16:creationId xmlns:a16="http://schemas.microsoft.com/office/drawing/2014/main" id="{6DCAB2A4-2C08-FD5A-042B-838D5384B121}"/>
              </a:ext>
            </a:extLst>
          </p:cNvPr>
          <p:cNvSpPr/>
          <p:nvPr/>
        </p:nvSpPr>
        <p:spPr>
          <a:xfrm>
            <a:off x="6663817" y="3364390"/>
            <a:ext cx="2033461"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4_BD.45_1#ee882d261?htil=5&amp;vop=1&amp;pid=80bbb59be&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40496" y="1594296"/>
            <a:ext cx="2825496"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5_2#ee882d261?htil=5&amp;vop=1&amp;pid=80bbb59be&amp;color=0,0,0&amp;bt=1&amp;bbb=1&amp;hb=1"/>
              <p:cNvSpPr/>
              <p:nvPr/>
            </p:nvSpPr>
            <p:spPr>
              <a:xfrm>
                <a:off x="832104" y="1512000"/>
                <a:ext cx="761695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甲、乙两个小球同时从水平面上的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点斜向上抛出，</a:t>
                </a:r>
                <a:r>
                  <a:rPr lang="en-US" altLang="zh-CN" sz="1800" b="0" i="0">
                    <a:solidFill>
                      <a:srgbClr val="000000"/>
                    </a:solidFill>
                    <a:latin typeface="微软雅黑" pitchFamily="34" charset="0"/>
                    <a:ea typeface="微软雅黑" pitchFamily="34" charset="-122"/>
                    <a:cs typeface="微软雅黑" pitchFamily="34" charset="-120"/>
                  </a:rPr>
                  <a:t>其运动轨迹如图所示，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甲球落地时</a:t>
                </a:r>
                <a:r>
                  <a:rPr lang="en-US" altLang="zh-CN" sz="1800" b="0" i="0" dirty="0">
                    <a:solidFill>
                      <a:srgbClr val="000000"/>
                    </a:solidFill>
                    <a:latin typeface="微软雅黑" pitchFamily="34" charset="0"/>
                    <a:ea typeface="微软雅黑" pitchFamily="34" charset="-122"/>
                    <a:cs typeface="微软雅黑" pitchFamily="34" charset="-120"/>
                  </a:rPr>
                  <a:t>，乙球刚好运动到轨迹的最高点</a:t>
                </a:r>
                <a:r>
                  <a:rPr lang="en-US" altLang="zh-CN" sz="1800" b="0" i="0">
                    <a:solidFill>
                      <a:srgbClr val="000000"/>
                    </a:solidFill>
                    <a:latin typeface="微软雅黑" pitchFamily="34" charset="0"/>
                    <a:ea typeface="微软雅黑" pitchFamily="34" charset="-122"/>
                    <a:cs typeface="微软雅黑" pitchFamily="34" charset="-120"/>
                  </a:rPr>
                  <a:t>.乙球的落点正好在甲球轨迹最高</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点的正下方</a:t>
                </a:r>
                <a:r>
                  <a:rPr lang="en-US" altLang="zh-CN" b="0" i="0" dirty="0">
                    <a:solidFill>
                      <a:srgbClr val="000000"/>
                    </a:solidFill>
                    <a:latin typeface="微软雅黑" pitchFamily="34" charset="0"/>
                    <a:ea typeface="微软雅黑" pitchFamily="34" charset="-122"/>
                    <a:cs typeface="微软雅黑" pitchFamily="34" charset="-120"/>
                  </a:rPr>
                  <a:t>，不计空气阻力，</a:t>
                </a:r>
                <a:r>
                  <a:rPr lang="en-US" altLang="zh-CN" b="0" i="0">
                    <a:solidFill>
                      <a:srgbClr val="000000"/>
                    </a:solidFill>
                    <a:latin typeface="微软雅黑" pitchFamily="34" charset="0"/>
                    <a:ea typeface="微软雅黑" pitchFamily="34" charset="-122"/>
                    <a:cs typeface="微软雅黑" pitchFamily="34" charset="-120"/>
                  </a:rPr>
                  <a:t>下列判断正确的是(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45_2#ee882d261?htil=5&amp;vop=1&amp;pid=80bbb59be&amp;color=0,0,0&amp;bt=1&amp;bbb=1&amp;hb=1"/>
              <p:cNvSpPr>
                <a:spLocks noRot="1" noChangeAspect="1" noMove="1" noResize="1" noEditPoints="1" noAdjustHandles="1" noChangeArrowheads="1" noChangeShapeType="1" noTextEdit="1"/>
              </p:cNvSpPr>
              <p:nvPr/>
            </p:nvSpPr>
            <p:spPr>
              <a:xfrm>
                <a:off x="832104" y="1512000"/>
                <a:ext cx="7616952" cy="1189355"/>
              </a:xfrm>
              <a:prstGeom prst="rect">
                <a:avLst/>
              </a:prstGeom>
              <a:blipFill>
                <a:blip r:embed="rId4"/>
                <a:stretch>
                  <a:fillRect l="-1922" r="-4243" b="-12308"/>
                </a:stretch>
              </a:blipFill>
              <a:ln/>
            </p:spPr>
            <p:txBody>
              <a:bodyPr/>
              <a:lstStyle/>
              <a:p>
                <a:r>
                  <a:rPr lang="zh-CN" altLang="en-US">
                    <a:noFill/>
                  </a:rPr>
                  <a:t> </a:t>
                </a:r>
              </a:p>
            </p:txBody>
          </p:sp>
        </mc:Fallback>
      </mc:AlternateContent>
      <p:sp>
        <p:nvSpPr>
          <p:cNvPr id="4" name="QC_4_AN.46_1#ee882d261.bracket?vop=1&amp;pid=80bbb59be&amp;color=0,0,0&amp;vpa=11"/>
          <p:cNvSpPr/>
          <p:nvPr/>
        </p:nvSpPr>
        <p:spPr>
          <a:xfrm>
            <a:off x="58160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5" name="QC_4_BD.45_3#ee882d261.choices?htil=5&amp;vop=1&amp;pid=80bbb59be&amp;color=0,0,0&amp;bbb=1"/>
          <p:cNvSpPr/>
          <p:nvPr/>
        </p:nvSpPr>
        <p:spPr>
          <a:xfrm>
            <a:off x="832104" y="2754822"/>
            <a:ext cx="761695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乙球初速度与水平方向的夹角的正切值是甲球的2倍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甲球的最小速度是乙球的最小速度的2倍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从抛出到落地，乙球速度的变化量是甲球的2倍</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乙球离地面的最大高度是甲球的2倍</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ee882d261?vop=1&amp;pid=80bbb59be&amp;color=0,0,0&amp;bt=1&amp;bbb=1&amp;hb=1"/>
              <p:cNvSpPr/>
              <p:nvPr/>
            </p:nvSpPr>
            <p:spPr>
              <a:xfrm>
                <a:off x="832104" y="1508760"/>
                <a:ext cx="10533888" cy="307340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【解析】由题意可知甲的水平位移与乙的水平位移的关系为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，两球均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在最高点时有最小速度</a:t>
                </a:r>
                <a:r>
                  <a:rPr lang="en-US" altLang="zh-CN" sz="1800" b="0" i="0" dirty="0">
                    <a:solidFill>
                      <a:srgbClr val="000000"/>
                    </a:solidFill>
                    <a:latin typeface="微软雅黑" pitchFamily="34" charset="0"/>
                    <a:ea typeface="微软雅黑" pitchFamily="34" charset="-122"/>
                    <a:cs typeface="微软雅黑" pitchFamily="34" charset="-120"/>
                  </a:rPr>
                  <a:t>，可得甲球的最小速度与乙球的最小速度的关系为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r>
                  <a:rPr lang="en-US" altLang="zh-CN" sz="1800" b="0" i="0">
                    <a:solidFill>
                      <a:srgbClr val="000000"/>
                    </a:solidFill>
                    <a:latin typeface="微软雅黑" pitchFamily="34" charset="0"/>
                    <a:ea typeface="微软雅黑" pitchFamily="34" charset="-122"/>
                    <a:cs typeface="微软雅黑" pitchFamily="34" charset="-120"/>
                  </a:rPr>
                  <a:t>；在落地</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瞬间</a:t>
                </a:r>
                <a:r>
                  <a:rPr lang="en-US" altLang="zh-CN" sz="1800" b="0" i="0" dirty="0">
                    <a:solidFill>
                      <a:srgbClr val="000000"/>
                    </a:solidFill>
                    <a:latin typeface="微软雅黑" pitchFamily="34" charset="0"/>
                    <a:ea typeface="微软雅黑" pitchFamily="34" charset="-122"/>
                    <a:cs typeface="微软雅黑" pitchFamily="34" charset="-120"/>
                  </a:rPr>
                  <a:t>，甲的竖直速度为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，乙的竖直速度为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，根据速度的合成与</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分解</a:t>
                </a:r>
                <a:r>
                  <a:rPr lang="en-US" altLang="zh-CN" sz="1800" b="0" i="0" dirty="0">
                    <a:solidFill>
                      <a:srgbClr val="000000"/>
                    </a:solidFill>
                    <a:latin typeface="微软雅黑" pitchFamily="34" charset="0"/>
                    <a:ea typeface="微软雅黑" pitchFamily="34" charset="-122"/>
                    <a:cs typeface="微软雅黑" pitchFamily="34" charset="-120"/>
                  </a:rPr>
                  <a:t>，对甲有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，对乙有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；从抛出到落地的速度变化</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量</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800" b="0" i="0" dirty="0">
                    <a:solidFill>
                      <a:srgbClr val="000000"/>
                    </a:solidFill>
                    <a:latin typeface="微软雅黑" pitchFamily="34" charset="0"/>
                    <a:ea typeface="微软雅黑" pitchFamily="34" charset="-122"/>
                    <a:cs typeface="微软雅黑" pitchFamily="34" charset="-120"/>
                  </a:rPr>
                  <a:t>，所以从抛出到落地甲、乙两球速度的变化量之比为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r>
                  <a:rPr lang="en-US" altLang="zh-CN" sz="1800" b="0" i="0">
                    <a:solidFill>
                      <a:srgbClr val="000000"/>
                    </a:solidFill>
                    <a:latin typeface="微软雅黑" pitchFamily="34" charset="0"/>
                    <a:ea typeface="微软雅黑" pitchFamily="34" charset="-122"/>
                    <a:cs typeface="微软雅黑" pitchFamily="34" charset="-120"/>
                  </a:rPr>
                  <a:t>；小球离地面的最大高</a:t>
                </a:r>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𝑡</m:t>
                                </m:r>
                              </m:num>
                              <m:den>
                                <m:r>
                                  <a:rPr lang="en-US" altLang="zh-CN" b="0" i="0">
                                    <a:solidFill>
                                      <a:srgbClr val="000000"/>
                                    </a:solidFill>
                                    <a:latin typeface="Cambria Math" pitchFamily="34" charset="0"/>
                                    <a:ea typeface="Cambria Math" pitchFamily="34" charset="-122"/>
                                    <a:cs typeface="Cambria Math" pitchFamily="34" charset="-120"/>
                                  </a:rPr>
                                  <m:t>2</m:t>
                                </m:r>
                              </m:den>
                            </m:f>
                          </m:e>
                        </m:d>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，则甲球离地面的最大高度与乙球离地面的最大高度之比为</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h</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47_1#ee882d261?vop=1&amp;pid=80bbb59be&amp;color=0,0,0&amp;bt=1&amp;bbb=1&amp;hb=1"/>
              <p:cNvSpPr>
                <a:spLocks noRot="1" noChangeAspect="1" noMove="1" noResize="1" noEditPoints="1" noAdjustHandles="1" noChangeArrowheads="1" noChangeShapeType="1" noTextEdit="1"/>
              </p:cNvSpPr>
              <p:nvPr/>
            </p:nvSpPr>
            <p:spPr>
              <a:xfrm>
                <a:off x="832104" y="1508760"/>
                <a:ext cx="10533888" cy="3073400"/>
              </a:xfrm>
              <a:prstGeom prst="rect">
                <a:avLst/>
              </a:prstGeom>
              <a:blipFill>
                <a:blip r:embed="rId3"/>
                <a:stretch>
                  <a:fillRect l="-1389" r="-868" b="-1786"/>
                </a:stretch>
              </a:blipFill>
              <a:ln/>
            </p:spPr>
            <p:txBody>
              <a:bodyPr/>
              <a:lstStyle/>
              <a:p>
                <a:r>
                  <a:rPr lang="zh-CN" altLang="en-US">
                    <a:noFill/>
                  </a:rPr>
                  <a:t> </a:t>
                </a:r>
              </a:p>
            </p:txBody>
          </p:sp>
        </mc:Fallback>
      </mc:AlternateContent>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1d9484279?vop=1&amp;pid=80bbb59be&amp;color=0,0,0&amp;bt=1&amp;bbb=1&amp;hb=1"/>
              <p:cNvSpPr/>
              <p:nvPr/>
            </p:nvSpPr>
            <p:spPr>
              <a:xfrm>
                <a:off x="832104" y="1512000"/>
                <a:ext cx="10533888" cy="703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如图所示，光滑斜面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𝐴𝐵𝐶𝐷</m:t>
                    </m:r>
                  </m:oMath>
                </a14:m>
                <a:r>
                  <a:rPr lang="en-US" altLang="zh-CN" sz="1800" b="0" i="0" dirty="0">
                    <a:solidFill>
                      <a:srgbClr val="000000"/>
                    </a:solidFill>
                    <a:latin typeface="微软雅黑" pitchFamily="34" charset="0"/>
                    <a:ea typeface="微软雅黑" pitchFamily="34" charset="-122"/>
                    <a:cs typeface="微软雅黑" pitchFamily="34" charset="-120"/>
                  </a:rPr>
                  <a:t>为边长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的正方形，斜面的倾角为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.现将一小球从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处水</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平向左射出</a:t>
                </a:r>
                <a:r>
                  <a:rPr lang="en-US" altLang="zh-CN" b="0" i="0" dirty="0">
                    <a:solidFill>
                      <a:srgbClr val="000000"/>
                    </a:solidFill>
                    <a:latin typeface="微软雅黑" pitchFamily="34" charset="0"/>
                    <a:ea typeface="微软雅黑" pitchFamily="34" charset="-122"/>
                    <a:cs typeface="微软雅黑" pitchFamily="34" charset="-120"/>
                  </a:rPr>
                  <a:t>，小球沿斜面恰好到达底端</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𝐷</m:t>
                    </m:r>
                  </m:oMath>
                </a14:m>
                <a:r>
                  <a:rPr lang="en-US" altLang="zh-CN" b="0" i="0" dirty="0">
                    <a:solidFill>
                      <a:srgbClr val="000000"/>
                    </a:solidFill>
                    <a:latin typeface="微软雅黑" pitchFamily="34" charset="0"/>
                    <a:ea typeface="微软雅黑" pitchFamily="34" charset="-122"/>
                    <a:cs typeface="微软雅黑" pitchFamily="34" charset="-120"/>
                  </a:rPr>
                  <a:t>点.重力加速度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8_1#1d9484279?vop=1&amp;pid=80bbb59be&amp;color=0,0,0&amp;bt=1&amp;bbb=1&amp;hb=1"/>
              <p:cNvSpPr>
                <a:spLocks noRot="1" noChangeAspect="1" noMove="1" noResize="1" noEditPoints="1" noAdjustHandles="1" noChangeArrowheads="1" noChangeShapeType="1" noTextEdit="1"/>
              </p:cNvSpPr>
              <p:nvPr/>
            </p:nvSpPr>
            <p:spPr>
              <a:xfrm>
                <a:off x="832104" y="1512000"/>
                <a:ext cx="10533888" cy="703580"/>
              </a:xfrm>
              <a:prstGeom prst="rect">
                <a:avLst/>
              </a:prstGeom>
              <a:blipFill>
                <a:blip r:embed="rId3"/>
                <a:stretch>
                  <a:fillRect l="-1389" t="-1739" r="-463" b="-20870"/>
                </a:stretch>
              </a:blipFill>
              <a:ln/>
            </p:spPr>
            <p:txBody>
              <a:bodyPr/>
              <a:lstStyle/>
              <a:p>
                <a:r>
                  <a:rPr lang="zh-CN" altLang="en-US">
                    <a:noFill/>
                  </a:rPr>
                  <a:t> </a:t>
                </a:r>
              </a:p>
            </p:txBody>
          </p:sp>
        </mc:Fallback>
      </mc:AlternateContent>
      <p:sp>
        <p:nvSpPr>
          <p:cNvPr id="3" name="QC_4_AN.49_1#1d9484279.bracket?vop=1&amp;pid=80bbb59be&amp;color=0,0,0&amp;vpa=12"/>
          <p:cNvSpPr/>
          <p:nvPr/>
        </p:nvSpPr>
        <p:spPr>
          <a:xfrm>
            <a:off x="9972453" y="1875728"/>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48_2#1d9484279?htil=6&amp;vop=1&amp;pid=80bbb59be&amp;color=0,0,0&amp;tib=255,255,255&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87720" y="2350074"/>
            <a:ext cx="2066544"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8_3#1d9484279.choices?htil=6&amp;vop=1&amp;pid=80bbb59be&amp;color=0,0,0&amp;bbb=1&amp;hs=1"/>
              <p:cNvSpPr/>
              <p:nvPr/>
            </p:nvSpPr>
            <p:spPr>
              <a:xfrm>
                <a:off x="832104" y="2223074"/>
                <a:ext cx="8375904" cy="708660"/>
              </a:xfrm>
              <a:prstGeom prst="rect">
                <a:avLst/>
              </a:prstGeom>
              <a:noFill/>
              <a:ln/>
            </p:spPr>
            <p:txBody>
              <a:bodyPr wrap="none" lIns="0" tIns="0" rIns="0" bIns="0" rtlCol="0" anchor="t"/>
              <a:lstStyle/>
              <a:p>
                <a:pPr latinLnBrk="1">
                  <a:lnSpc>
                    <a:spcPts val="3000"/>
                  </a:lnSpc>
                  <a:tabLst>
                    <a:tab pos="429590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小球在斜面上运动的时间为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900"/>
                  </a:lnSpc>
                  <a:tabLst>
                    <a:tab pos="4295902"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小球的速度变化量大小为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48_3#1d9484279.choices?htil=6&amp;vop=1&amp;pid=80bbb59be&amp;color=0,0,0&amp;bbb=1&amp;hs=1"/>
              <p:cNvSpPr>
                <a:spLocks noRot="1" noChangeAspect="1" noMove="1" noResize="1" noEditPoints="1" noAdjustHandles="1" noChangeArrowheads="1" noChangeShapeType="1" noTextEdit="1"/>
              </p:cNvSpPr>
              <p:nvPr/>
            </p:nvSpPr>
            <p:spPr>
              <a:xfrm>
                <a:off x="832104" y="2223074"/>
                <a:ext cx="8375904" cy="708660"/>
              </a:xfrm>
              <a:prstGeom prst="rect">
                <a:avLst/>
              </a:prstGeom>
              <a:blipFill>
                <a:blip r:embed="rId5"/>
                <a:stretch>
                  <a:fillRect l="-1747" t="-1724" b="-2069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50_1#1d9484279?vop=1&amp;pid=80bbb59be&amp;color=0,0,0&amp;bbb=1&amp;hb=1&amp;hs=1"/>
              <p:cNvSpPr/>
              <p:nvPr/>
            </p:nvSpPr>
            <p:spPr>
              <a:xfrm>
                <a:off x="832104" y="3817940"/>
                <a:ext cx="10533888" cy="2061591"/>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【解析】对小球受力分析，可知小球受到重力和斜面的支持力，根据牛顿第二定律</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，方向沿斜面向下，小球从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做类平抛运动，水平方向有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沿斜面向下方向有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，故A错误，B正确；在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，沿斜面向下方</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向有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，小球在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点的速度大小为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𝐷</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a:t>
                </a:r>
                <a:r>
                  <a:rPr lang="en-US" altLang="zh-CN" sz="1800" b="0" i="0">
                    <a:solidFill>
                      <a:srgbClr val="000000"/>
                    </a:solidFill>
                    <a:latin typeface="微软雅黑" pitchFamily="34" charset="0"/>
                    <a:ea typeface="微软雅黑" pitchFamily="34" charset="-122"/>
                    <a:cs typeface="微软雅黑" pitchFamily="34" charset="-120"/>
                  </a:rPr>
                  <a:t>；小球速度的变化</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量大小为</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Δ</m:t>
                    </m:r>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r>
                      <a:rPr lang="en-US" altLang="zh-CN" b="0" i="0">
                        <a:solidFill>
                          <a:srgbClr val="000000"/>
                        </a:solidFill>
                        <a:latin typeface="Cambria Math" pitchFamily="34" charset="0"/>
                        <a:ea typeface="Cambria Math" pitchFamily="34" charset="-122"/>
                        <a:cs typeface="Cambria Math" pitchFamily="34" charset="-120"/>
                      </a:rPr>
                      <m:t>=5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6" name="QC_4_AS.50_1#1d9484279?vop=1&amp;pid=80bbb59be&amp;color=0,0,0&amp;bbb=1&amp;hb=1&amp;hs=1"/>
              <p:cNvSpPr>
                <a:spLocks noRot="1" noChangeAspect="1" noMove="1" noResize="1" noEditPoints="1" noAdjustHandles="1" noChangeArrowheads="1" noChangeShapeType="1" noTextEdit="1"/>
              </p:cNvSpPr>
              <p:nvPr/>
            </p:nvSpPr>
            <p:spPr>
              <a:xfrm>
                <a:off x="832104" y="3817940"/>
                <a:ext cx="10533888" cy="2061591"/>
              </a:xfrm>
              <a:prstGeom prst="rect">
                <a:avLst/>
              </a:prstGeom>
              <a:blipFill>
                <a:blip r:embed="rId6"/>
                <a:stretch>
                  <a:fillRect l="-1389" t="-592" r="-1852" b="-59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51_1#1d9484279?vop=1&amp;pid=80bbb59be&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易错分析</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类平抛运动中对加速度理解错误导致计算出错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把平抛模型进行迁移是解答本题的关键</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本题中小球所受的合外力与初速度方向垂直</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且为恒力</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可看作</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类平抛运动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故可利用平抛运动规律进行分析</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即将小球在斜面上的曲线运动分解为沿水平方向的匀速直线</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运动和沿斜面向下的加速度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𝑔</m:t>
                    </m:r>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初速度为零的匀加速直线运动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EX.51_1#1d9484279?vop=1&amp;pid=80bbb59be&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752" b="-9091"/>
                </a:stretch>
              </a:blipFill>
              <a:ln/>
            </p:spPr>
            <p:txBody>
              <a:bodyPr/>
              <a:lstStyle/>
              <a:p>
                <a:r>
                  <a:rPr lang="zh-CN" altLang="en-US">
                    <a:noFill/>
                  </a:rPr>
                  <a:t> </a:t>
                </a:r>
              </a:p>
            </p:txBody>
          </p:sp>
        </mc:Fallback>
      </mc:AlternateContent>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2_1#6a607faac?vop=1&amp;pid=80bbb59be&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如图所示，水平固定的半球形碗的球心为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点，最低点为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.在碗的边缘上同一点向着球心分别以初速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平抛出三个小球，分别经过</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的时间落在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三点，抛出点及落点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同一个竖直面内</a:t>
                </a:r>
                <a:r>
                  <a:rPr lang="en-US" altLang="zh-CN"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点等高，</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2_1#6a607faac?vop=1&amp;pid=80bbb59be&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215" b="-12308"/>
                </a:stretch>
              </a:blipFill>
              <a:ln/>
            </p:spPr>
            <p:txBody>
              <a:bodyPr/>
              <a:lstStyle/>
              <a:p>
                <a:r>
                  <a:rPr lang="zh-CN" altLang="en-US">
                    <a:noFill/>
                  </a:rPr>
                  <a:t> </a:t>
                </a:r>
              </a:p>
            </p:txBody>
          </p:sp>
        </mc:Fallback>
      </mc:AlternateContent>
      <p:sp>
        <p:nvSpPr>
          <p:cNvPr id="3" name="QC_4_AN.53_1#6a607faac.bracket?vop=1&amp;pid=80bbb59be&amp;color=0,0,0&amp;vpa=13"/>
          <p:cNvSpPr/>
          <p:nvPr/>
        </p:nvSpPr>
        <p:spPr>
          <a:xfrm>
            <a:off x="6566502"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52_2#6a607faac?htil=7&amp;vop=1&amp;pid=80bbb59be&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43480" y="2834832"/>
            <a:ext cx="1591056"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2_3#6a607faac.choices?htil=7&amp;vop=1&amp;pid=80bbb59be&amp;color=0,0,0&amp;bbb=1"/>
              <p:cNvSpPr/>
              <p:nvPr/>
            </p:nvSpPr>
            <p:spPr>
              <a:xfrm>
                <a:off x="832104" y="2707832"/>
                <a:ext cx="8860536"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三个小球做平抛运动时间的大小关系为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三个小球平抛初速度的大小关系为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点时的瞬时速度方向可能与过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点的切线垂直</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点时的瞬时速度方向与水平方向的夹角小于</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52_3#6a607faac.choices?htil=7&amp;vop=1&amp;pid=80bbb59be&amp;color=0,0,0&amp;bbb=1"/>
              <p:cNvSpPr>
                <a:spLocks noRot="1" noChangeAspect="1" noMove="1" noResize="1" noEditPoints="1" noAdjustHandles="1" noChangeArrowheads="1" noChangeShapeType="1" noTextEdit="1"/>
              </p:cNvSpPr>
              <p:nvPr/>
            </p:nvSpPr>
            <p:spPr>
              <a:xfrm>
                <a:off x="832104" y="2707832"/>
                <a:ext cx="8860536" cy="1604010"/>
              </a:xfrm>
              <a:prstGeom prst="rect">
                <a:avLst/>
              </a:prstGeom>
              <a:blipFill>
                <a:blip r:embed="rId5"/>
                <a:stretch>
                  <a:fillRect l="-1652" b="-95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4_1#6a607faac?vop=1&amp;pid=80bbb59be&amp;color=0,0,0&amp;bt=1&amp;bbb=1&amp;hb=1"/>
              <p:cNvSpPr/>
              <p:nvPr/>
            </p:nvSpPr>
            <p:spPr>
              <a:xfrm>
                <a:off x="832104" y="1508760"/>
                <a:ext cx="10533888" cy="32848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【解析】竖直方向上，根据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，可知小球竖直位移越大，运动时间越长</a:t>
                </a:r>
                <a:r>
                  <a:rPr lang="en-US" altLang="zh-CN" sz="1800" b="0" i="0">
                    <a:solidFill>
                      <a:srgbClr val="000000"/>
                    </a:solidFill>
                    <a:latin typeface="微软雅黑" pitchFamily="34" charset="0"/>
                    <a:ea typeface="微软雅黑" pitchFamily="34" charset="-122"/>
                    <a:cs typeface="微软雅黑" pitchFamily="34" charset="-120"/>
                  </a:rPr>
                  <a:t>，所以三个小球做平抛运动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时间的大小关系为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，故A错误；三个小球下落相同高度的情况下，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小球抛得最远，</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小球拋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得最近</a:t>
                </a:r>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𝑣𝑡</m:t>
                    </m:r>
                  </m:oMath>
                </a14:m>
                <a:r>
                  <a:rPr lang="en-US" altLang="zh-CN" sz="1800" b="0" i="0" dirty="0">
                    <a:solidFill>
                      <a:srgbClr val="000000"/>
                    </a:solidFill>
                    <a:latin typeface="微软雅黑" pitchFamily="34" charset="0"/>
                    <a:ea typeface="微软雅黑" pitchFamily="34" charset="-122"/>
                    <a:cs typeface="微软雅黑" pitchFamily="34" charset="-120"/>
                  </a:rPr>
                  <a:t>知，平抛初速度大小满足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，故B正确；做平抛运动的物体</a:t>
                </a:r>
                <a:r>
                  <a:rPr lang="en-US" altLang="zh-CN" sz="1800" b="0" i="0">
                    <a:solidFill>
                      <a:srgbClr val="000000"/>
                    </a:solidFill>
                    <a:latin typeface="微软雅黑" pitchFamily="34" charset="0"/>
                    <a:ea typeface="微软雅黑" pitchFamily="34" charset="-122"/>
                    <a:cs typeface="微软雅黑" pitchFamily="34" charset="-120"/>
                  </a:rPr>
                  <a:t>，在某点的瞬时速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度反向延长线过此时水平位移的中点</a:t>
                </a:r>
                <a:r>
                  <a:rPr lang="en-US" altLang="zh-CN" sz="1800" b="0" i="0" dirty="0">
                    <a:solidFill>
                      <a:srgbClr val="000000"/>
                    </a:solidFill>
                    <a:latin typeface="微软雅黑" pitchFamily="34" charset="0"/>
                    <a:ea typeface="微软雅黑" pitchFamily="34" charset="-122"/>
                    <a:cs typeface="微软雅黑" pitchFamily="34" charset="-120"/>
                  </a:rPr>
                  <a:t>，小球落在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点时的瞬时速度方向若与过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点的切线垂直</a:t>
                </a:r>
                <a:r>
                  <a:rPr lang="en-US" altLang="zh-CN" sz="1800" b="0" i="0">
                    <a:solidFill>
                      <a:srgbClr val="000000"/>
                    </a:solidFill>
                    <a:latin typeface="微软雅黑" pitchFamily="34" charset="0"/>
                    <a:ea typeface="微软雅黑" pitchFamily="34" charset="-122"/>
                    <a:cs typeface="微软雅黑" pitchFamily="34" charset="-120"/>
                  </a:rPr>
                  <a:t>，则速度反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向延长线交于球心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点，并不是水平位移中点，小球落在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点时的瞬时速度方向不可能与过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点的切线垂直，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C错误；小球落在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点时，位移与水平方向的夹角为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，设此时速度与水平方向夹角为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，根据平抛</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运动速度偏转角与位移偏转角的关系</a:t>
                </a:r>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=2&gt;</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，即速度与水平方向的夹角</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大于</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54_1#6a607faac?vop=1&amp;pid=80bbb59be&amp;color=0,0,0&amp;bt=1&amp;bbb=1&amp;hb=1"/>
              <p:cNvSpPr>
                <a:spLocks noRot="1" noChangeAspect="1" noMove="1" noResize="1" noEditPoints="1" noAdjustHandles="1" noChangeArrowheads="1" noChangeShapeType="1" noTextEdit="1"/>
              </p:cNvSpPr>
              <p:nvPr/>
            </p:nvSpPr>
            <p:spPr>
              <a:xfrm>
                <a:off x="832104" y="1508760"/>
                <a:ext cx="10533888" cy="3284855"/>
              </a:xfrm>
              <a:prstGeom prst="rect">
                <a:avLst/>
              </a:prstGeom>
              <a:blipFill>
                <a:blip r:embed="rId3"/>
                <a:stretch>
                  <a:fillRect l="-1389" r="-3472" b="-4461"/>
                </a:stretch>
              </a:blipFill>
              <a:ln/>
            </p:spPr>
            <p:txBody>
              <a:bodyPr/>
              <a:lstStyle/>
              <a:p>
                <a:r>
                  <a:rPr lang="zh-CN" altLang="en-US">
                    <a:noFill/>
                  </a:rPr>
                  <a:t> </a:t>
                </a:r>
              </a:p>
            </p:txBody>
          </p:sp>
        </mc:Fallback>
      </mc:AlternateContent>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EX.55_1#6a607faac?vop=1&amp;pid=80bbb59be&amp;color=0,0,0&amp;bt=1&amp;bb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注意说明</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速度偏转角的正切值是位移偏转角正切值的二倍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偏转角不是二倍关系</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做题时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在图中要能找到三个重要的物理量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偏转距离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速度偏转角和位移偏转角</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720633727?vop=1&amp;pid=478f41924&amp;color=0,0,0&amp;bt=1&amp;bbb=1"/>
              <p:cNvSpPr/>
              <p:nvPr/>
            </p:nvSpPr>
            <p:spPr>
              <a:xfrm>
                <a:off x="832104" y="1508760"/>
                <a:ext cx="1071880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从地面上方高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处以速度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水平抛出一个小球，小球最终落地，不计空气阻力.</a:t>
                </a:r>
                <a:r>
                  <a:rPr lang="en-US" altLang="zh-CN" sz="1800" b="0" i="0">
                    <a:solidFill>
                      <a:srgbClr val="000000"/>
                    </a:solidFill>
                    <a:latin typeface="微软雅黑" pitchFamily="34" charset="0"/>
                    <a:ea typeface="微软雅黑" pitchFamily="34" charset="-122"/>
                    <a:cs typeface="微软雅黑" pitchFamily="34" charset="-120"/>
                  </a:rPr>
                  <a:t>以下说法正确的是(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5_BD.1_1#720633727?vop=1&amp;pid=478f41924&amp;color=0,0,0&amp;bt=1&amp;bbb=1"/>
              <p:cNvSpPr>
                <a:spLocks noRot="1" noChangeAspect="1" noMove="1" noResize="1" noEditPoints="1" noAdjustHandles="1" noChangeArrowheads="1" noChangeShapeType="1" noTextEdit="1"/>
              </p:cNvSpPr>
              <p:nvPr/>
            </p:nvSpPr>
            <p:spPr>
              <a:xfrm>
                <a:off x="832104" y="1508760"/>
                <a:ext cx="10718800" cy="360680"/>
              </a:xfrm>
              <a:prstGeom prst="rect">
                <a:avLst/>
              </a:prstGeom>
              <a:blipFill>
                <a:blip r:embed="rId3"/>
                <a:stretch>
                  <a:fillRect l="-1365" r="-114" b="-38983"/>
                </a:stretch>
              </a:blipFill>
              <a:ln/>
            </p:spPr>
            <p:txBody>
              <a:bodyPr/>
              <a:lstStyle/>
              <a:p>
                <a:r>
                  <a:rPr lang="zh-CN" altLang="en-US">
                    <a:noFill/>
                  </a:rPr>
                  <a:t> </a:t>
                </a:r>
              </a:p>
            </p:txBody>
          </p:sp>
        </mc:Fallback>
      </mc:AlternateContent>
      <p:sp>
        <p:nvSpPr>
          <p:cNvPr id="3" name="QC_5_AN.2_1#720633727.bracket?vop=1&amp;pid=478f41924&amp;color=0,0,0&amp;vpa=1"/>
          <p:cNvSpPr/>
          <p:nvPr/>
        </p:nvSpPr>
        <p:spPr>
          <a:xfrm>
            <a:off x="108770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5_BD.1_2#720633727.choices?vop=1&amp;pid=478f41924&amp;color=0,0,0&amp;bbb=1"/>
              <p:cNvSpPr/>
              <p:nvPr/>
            </p:nvSpPr>
            <p:spPr>
              <a:xfrm>
                <a:off x="832104" y="187579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小球的运动时间与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a:solidFill>
                      <a:srgbClr val="000000"/>
                    </a:solidFill>
                    <a:latin typeface="微软雅黑" pitchFamily="34" charset="0"/>
                    <a:ea typeface="微软雅黑" pitchFamily="34" charset="-122"/>
                    <a:cs typeface="微软雅黑" pitchFamily="34" charset="-120"/>
                  </a:rPr>
                  <a:t>都有关</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小球的运动时间仅与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有关，与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无关</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小球的水平位移与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a:solidFill>
                      <a:srgbClr val="000000"/>
                    </a:solidFill>
                    <a:latin typeface="微软雅黑" pitchFamily="34" charset="0"/>
                    <a:ea typeface="微软雅黑" pitchFamily="34" charset="-122"/>
                    <a:cs typeface="微软雅黑" pitchFamily="34" charset="-120"/>
                  </a:rPr>
                  <a:t>都有关</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小球的水平位移仅与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有关，与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无关</a:t>
                </a:r>
                <a:endParaRPr lang="en-US" altLang="zh-CN" sz="1800" dirty="0"/>
              </a:p>
            </p:txBody>
          </p:sp>
        </mc:Choice>
        <mc:Fallback>
          <p:sp>
            <p:nvSpPr>
              <p:cNvPr id="4" name="QC_5_BD.1_2#720633727.choices?vop=1&amp;pid=478f41924&amp;color=0,0,0&amp;bbb=1"/>
              <p:cNvSpPr>
                <a:spLocks noRot="1" noChangeAspect="1" noMove="1" noResize="1" noEditPoints="1" noAdjustHandles="1" noChangeArrowheads="1" noChangeShapeType="1" noTextEdit="1"/>
              </p:cNvSpPr>
              <p:nvPr/>
            </p:nvSpPr>
            <p:spPr>
              <a:xfrm>
                <a:off x="832104" y="1875790"/>
                <a:ext cx="10533888" cy="770255"/>
              </a:xfrm>
              <a:prstGeom prst="rect">
                <a:avLst/>
              </a:prstGeom>
              <a:blipFill>
                <a:blip r:embed="rId4"/>
                <a:stretch>
                  <a:fillRect l="-1389"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3_1#720633727?vop=1&amp;pid=478f41924&amp;color=0,0,0&amp;bbb=1&amp;hb=1"/>
              <p:cNvSpPr/>
              <p:nvPr/>
            </p:nvSpPr>
            <p:spPr>
              <a:xfrm>
                <a:off x="832104" y="2657475"/>
                <a:ext cx="10533888" cy="166370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【解析】小球做平抛运动，在竖直方向上小球做自由落体运动，有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，小球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的运动时间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无关，与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有关，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越大，小球在空中运动时间越长，故A、B错误</a:t>
                </a:r>
                <a:r>
                  <a:rPr lang="en-US" altLang="zh-CN" sz="1800" b="0" i="0">
                    <a:solidFill>
                      <a:srgbClr val="000000"/>
                    </a:solidFill>
                    <a:latin typeface="微软雅黑" pitchFamily="34" charset="0"/>
                    <a:ea typeface="微软雅黑" pitchFamily="34" charset="-122"/>
                    <a:cs typeface="微软雅黑" pitchFamily="34" charset="-120"/>
                  </a:rPr>
                  <a:t>；小球的水平位移</a:t>
                </a:r>
              </a:p>
              <a:p>
                <a:pPr latinLnBrk="1">
                  <a:lnSpc>
                    <a:spcPts val="4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h</m:t>
                            </m:r>
                          </m:num>
                          <m:den>
                            <m:r>
                              <a:rPr lang="en-US" altLang="zh-CN" b="0" i="0">
                                <a:solidFill>
                                  <a:srgbClr val="000000"/>
                                </a:solidFill>
                                <a:latin typeface="Cambria Math" pitchFamily="34" charset="0"/>
                                <a:ea typeface="Cambria Math" pitchFamily="34" charset="-122"/>
                                <a:cs typeface="Cambria Math" pitchFamily="34" charset="-120"/>
                              </a:rPr>
                              <m:t>𝑔</m:t>
                            </m:r>
                          </m:den>
                        </m:f>
                      </m:e>
                    </m:rad>
                  </m:oMath>
                </a14:m>
                <a:r>
                  <a:rPr lang="en-US" altLang="zh-CN" b="0" i="0" dirty="0">
                    <a:solidFill>
                      <a:srgbClr val="000000"/>
                    </a:solidFill>
                    <a:latin typeface="微软雅黑" pitchFamily="34" charset="0"/>
                    <a:ea typeface="微软雅黑" pitchFamily="34" charset="-122"/>
                    <a:cs typeface="微软雅黑" pitchFamily="34" charset="-120"/>
                  </a:rPr>
                  <a:t>，所以小球的水平位移与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都有关，故C正确，D错误.</a:t>
                </a:r>
                <a:endParaRPr lang="en-US" altLang="zh-CN" dirty="0"/>
              </a:p>
            </p:txBody>
          </p:sp>
        </mc:Choice>
        <mc:Fallback>
          <p:sp>
            <p:nvSpPr>
              <p:cNvPr id="5" name="QC_5_AS.3_1#720633727?vop=1&amp;pid=478f41924&amp;color=0,0,0&amp;bbb=1&amp;hb=1"/>
              <p:cNvSpPr>
                <a:spLocks noRot="1" noChangeAspect="1" noMove="1" noResize="1" noEditPoints="1" noAdjustHandles="1" noChangeArrowheads="1" noChangeShapeType="1" noTextEdit="1"/>
              </p:cNvSpPr>
              <p:nvPr/>
            </p:nvSpPr>
            <p:spPr>
              <a:xfrm>
                <a:off x="832104" y="2657475"/>
                <a:ext cx="10533888" cy="1663700"/>
              </a:xfrm>
              <a:prstGeom prst="rect">
                <a:avLst/>
              </a:prstGeom>
              <a:blipFill>
                <a:blip r:embed="rId5"/>
                <a:stretch>
                  <a:fillRect l="-1389" b="-7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925c015da?vop=1&amp;pid=478f41924&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如图所示，将一物体从距地面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=1.8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高处以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的速度水平抛出，不计空气阻力</a:t>
                </a:r>
                <a:r>
                  <a:rPr lang="en-US" altLang="zh-CN" sz="1800" b="0" i="0">
                    <a:solidFill>
                      <a:srgbClr val="000000"/>
                    </a:solidFill>
                    <a:latin typeface="微软雅黑" pitchFamily="34" charset="0"/>
                    <a:ea typeface="微软雅黑" pitchFamily="34" charset="-122"/>
                    <a:cs typeface="微软雅黑" pitchFamily="34" charset="-120"/>
                  </a:rPr>
                  <a:t>，取</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以下说法正确的是(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4_1#925c015da?vop=1&amp;pid=478f41924&amp;color=0,0,0&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b="-19048"/>
                </a:stretch>
              </a:blipFill>
              <a:ln/>
            </p:spPr>
            <p:txBody>
              <a:bodyPr/>
              <a:lstStyle/>
              <a:p>
                <a:r>
                  <a:rPr lang="zh-CN" altLang="en-US">
                    <a:noFill/>
                  </a:rPr>
                  <a:t> </a:t>
                </a:r>
              </a:p>
            </p:txBody>
          </p:sp>
        </mc:Fallback>
      </mc:AlternateContent>
      <p:sp>
        <p:nvSpPr>
          <p:cNvPr id="3" name="QC_5_AN.5_1#925c015da.bracket?vop=1&amp;pid=478f41924&amp;color=0,0,0&amp;vpa=2"/>
          <p:cNvSpPr/>
          <p:nvPr/>
        </p:nvSpPr>
        <p:spPr>
          <a:xfrm>
            <a:off x="4161885"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5_BD.4_2#925c015da?htil=1&amp;vop=1&amp;pid=478f41924&amp;color=0,0,0&amp;tib=255,255,255&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720072" y="2051243"/>
            <a:ext cx="1655064"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925c015da.choices?htil=1&amp;vop=1&amp;pid=478f41924&amp;color=0,0,0&amp;bbb=1&amp;hs=1"/>
              <p:cNvSpPr/>
              <p:nvPr/>
            </p:nvSpPr>
            <p:spPr>
              <a:xfrm>
                <a:off x="832104" y="2283018"/>
                <a:ext cx="879652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物体在空中运动的时间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物体在空中运动的水平位移大小为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物体落地时瞬时速度的大小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物体落地瞬间的速度方向与水平方向夹角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的正切值</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4_3#925c015da.choices?htil=1&amp;vop=1&amp;pid=478f41924&amp;color=0,0,0&amp;bbb=1&amp;hs=1"/>
              <p:cNvSpPr>
                <a:spLocks noRot="1" noChangeAspect="1" noMove="1" noResize="1" noEditPoints="1" noAdjustHandles="1" noChangeArrowheads="1" noChangeShapeType="1" noTextEdit="1"/>
              </p:cNvSpPr>
              <p:nvPr/>
            </p:nvSpPr>
            <p:spPr>
              <a:xfrm>
                <a:off x="832104" y="2283018"/>
                <a:ext cx="8796528" cy="1604010"/>
              </a:xfrm>
              <a:prstGeom prst="rect">
                <a:avLst/>
              </a:prstGeom>
              <a:blipFill>
                <a:blip r:embed="rId5"/>
                <a:stretch>
                  <a:fillRect l="-1663" b="-91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6_1#925c015da?vop=1&amp;pid=478f41924&amp;color=0,0,0&amp;bbb=1&amp;hb=1&amp;hs=1"/>
              <p:cNvSpPr/>
              <p:nvPr/>
            </p:nvSpPr>
            <p:spPr>
              <a:xfrm>
                <a:off x="832104" y="3883218"/>
                <a:ext cx="10533888" cy="2120900"/>
              </a:xfrm>
              <a:prstGeom prst="rect">
                <a:avLst/>
              </a:prstGeom>
              <a:noFill/>
              <a:ln/>
            </p:spPr>
            <p:txBody>
              <a:bodyPr wrap="none" lIns="0" tIns="0" rIns="0" bIns="0" rtlCol="0" anchor="t"/>
              <a:lstStyle/>
              <a:p>
                <a:pPr algn="l" latinLnBrk="1">
                  <a:lnSpc>
                    <a:spcPts val="4400"/>
                  </a:lnSpc>
                </a:pPr>
                <a:r>
                  <a:rPr lang="en-US" altLang="zh-CN" sz="1800" b="0" i="0" dirty="0">
                    <a:solidFill>
                      <a:srgbClr val="000000"/>
                    </a:solidFill>
                    <a:latin typeface="微软雅黑" pitchFamily="34" charset="0"/>
                    <a:ea typeface="微软雅黑" pitchFamily="34" charset="-122"/>
                    <a:cs typeface="微软雅黑" pitchFamily="34" charset="-120"/>
                  </a:rPr>
                  <a:t>【解析】物体竖直方向做自由落体运动，则有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，物体在空中运动的时间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r>
                      <a:rPr lang="en-US" altLang="zh-CN" sz="1800" b="0" i="0">
                        <a:solidFill>
                          <a:srgbClr val="000000"/>
                        </a:solidFill>
                        <a:latin typeface="Cambria Math" pitchFamily="34" charset="0"/>
                        <a:ea typeface="Cambria Math" pitchFamily="34" charset="-122"/>
                        <a:cs typeface="Cambria Math" pitchFamily="34" charset="-120"/>
                      </a:rPr>
                      <m:t>=0.6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；物体水平方向做匀速直线运动，物体在空中运动的水平位移大小为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r>
                  <a:rPr lang="en-US" altLang="zh-CN" sz="1800" b="0" i="0">
                    <a:solidFill>
                      <a:srgbClr val="000000"/>
                    </a:solidFill>
                    <a:latin typeface="微软雅黑" pitchFamily="34" charset="0"/>
                    <a:ea typeface="微软雅黑" pitchFamily="34" charset="-122"/>
                    <a:cs typeface="微软雅黑" pitchFamily="34" charset="-120"/>
                  </a:rPr>
                  <a:t>；物体落</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地时竖直方向速度大小为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，物体落地时瞬时速度的大小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61</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C错</a:t>
                </a:r>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误</a:t>
                </a:r>
                <a:r>
                  <a:rPr lang="en-US" altLang="zh-CN" b="0" i="0" dirty="0">
                    <a:solidFill>
                      <a:srgbClr val="000000"/>
                    </a:solidFill>
                    <a:latin typeface="微软雅黑" pitchFamily="34" charset="0"/>
                    <a:ea typeface="微软雅黑" pitchFamily="34" charset="-122"/>
                    <a:cs typeface="微软雅黑" pitchFamily="34" charset="-120"/>
                  </a:rPr>
                  <a:t>；物体落地瞬间的速度方向与水平方向夹角</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𝛼</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的正切值</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den>
                    </m:f>
                    <m:r>
                      <a:rPr lang="en-US" altLang="zh-CN"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6" name="QC_5_AS.6_1#925c015da?vop=1&amp;pid=478f41924&amp;color=0,0,0&amp;bbb=1&amp;hb=1&amp;hs=1"/>
              <p:cNvSpPr>
                <a:spLocks noRot="1" noChangeAspect="1" noMove="1" noResize="1" noEditPoints="1" noAdjustHandles="1" noChangeArrowheads="1" noChangeShapeType="1" noTextEdit="1"/>
              </p:cNvSpPr>
              <p:nvPr/>
            </p:nvSpPr>
            <p:spPr>
              <a:xfrm>
                <a:off x="832104" y="3883218"/>
                <a:ext cx="10533888" cy="2120900"/>
              </a:xfrm>
              <a:prstGeom prst="rect">
                <a:avLst/>
              </a:prstGeom>
              <a:blipFill>
                <a:blip r:embed="rId6"/>
                <a:stretch>
                  <a:fillRect l="-1389" r="-1042" b="-22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7_1#925c015da?vop=1&amp;pid=478f41924&amp;color=0,0,0&amp;bt=1&amp;bb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抛体运动的研究方法：化曲为直</a:t>
            </a:r>
            <a:endParaRPr lang="en-US" altLang="zh-CN" sz="1800" dirty="0"/>
          </a:p>
          <a:p>
            <a:pPr latinLnBrk="1">
              <a:lnSpc>
                <a:spcPts val="31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把复杂的曲线运动分解为水平方向和竖直方向的两个相对简单的直线运动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分别进行研究</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5_BD.8_1#7cfdf828b?htil=2&amp;vop=1&amp;pid=478f41924&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51174" y="1594296"/>
            <a:ext cx="1874520"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8_2#7cfdf828b?htil=2&amp;vop=1&amp;pid=478f41924&amp;color=0,0,0&amp;bt=1&amp;bbb=1&amp;hb=1&amp;hs=1"/>
              <p:cNvSpPr/>
              <p:nvPr/>
            </p:nvSpPr>
            <p:spPr>
              <a:xfrm>
                <a:off x="832104" y="1512000"/>
                <a:ext cx="8577072"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）如图所示，从同一位置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沿垂直墙面方向分别水平抛出小球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最后都击中竖直墙壁，小球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击中墙面时的速度方向与墙面的夹角分别为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，不计空气阻力，小球</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均可视为质点.</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8_2#7cfdf828b?htil=2&amp;vop=1&amp;pid=478f41924&amp;color=0,0,0&amp;bt=1&amp;bbb=1&amp;hb=1&amp;hs=1"/>
              <p:cNvSpPr>
                <a:spLocks noRot="1" noChangeAspect="1" noMove="1" noResize="1" noEditPoints="1" noAdjustHandles="1" noChangeArrowheads="1" noChangeShapeType="1" noTextEdit="1"/>
              </p:cNvSpPr>
              <p:nvPr/>
            </p:nvSpPr>
            <p:spPr>
              <a:xfrm>
                <a:off x="832104" y="1512000"/>
                <a:ext cx="8577072" cy="1189355"/>
              </a:xfrm>
              <a:prstGeom prst="rect">
                <a:avLst/>
              </a:prstGeom>
              <a:blipFill>
                <a:blip r:embed="rId4"/>
                <a:stretch>
                  <a:fillRect l="-1706" r="-1066" b="-12308"/>
                </a:stretch>
              </a:blipFill>
              <a:ln/>
            </p:spPr>
            <p:txBody>
              <a:bodyPr/>
              <a:lstStyle/>
              <a:p>
                <a:r>
                  <a:rPr lang="zh-CN" altLang="en-US">
                    <a:noFill/>
                  </a:rPr>
                  <a:t> </a:t>
                </a:r>
              </a:p>
            </p:txBody>
          </p:sp>
        </mc:Fallback>
      </mc:AlternateContent>
      <p:sp>
        <p:nvSpPr>
          <p:cNvPr id="4" name="QC_5_AN.9_1#7cfdf828b.bracket?vop=1&amp;pid=478f41924&amp;color=0,0,0&amp;vpa=3&amp;bbb=1"/>
          <p:cNvSpPr/>
          <p:nvPr/>
        </p:nvSpPr>
        <p:spPr>
          <a:xfrm>
            <a:off x="7567454"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5" name="QC_5_BD.8_3#7cfdf828b.choices?vop=1&amp;pid=478f41924&amp;color=0,0,0&amp;bbb=1&amp;hs=1"/>
              <p:cNvSpPr/>
              <p:nvPr/>
            </p:nvSpPr>
            <p:spPr>
              <a:xfrm>
                <a:off x="832104" y="3533332"/>
                <a:ext cx="10533888" cy="834835"/>
              </a:xfrm>
              <a:prstGeom prst="rect">
                <a:avLst/>
              </a:prstGeom>
              <a:noFill/>
              <a:ln/>
            </p:spPr>
            <p:txBody>
              <a:bodyPr wrap="none" lIns="0" tIns="0" rIns="0" bIns="0" rtlCol="0" anchor="t"/>
              <a:lstStyle/>
              <a:p>
                <a:pPr latinLnBrk="1">
                  <a:lnSpc>
                    <a:spcPts val="36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被抛出时的初速度大小之比为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被抛出时的初速度大小之比为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4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击中墙面时的速度大小之比为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击中墙面时的速度大小之比为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8_3#7cfdf828b.choices?vop=1&amp;pid=478f41924&amp;color=0,0,0&amp;bbb=1&amp;hs=1"/>
              <p:cNvSpPr>
                <a:spLocks noRot="1" noChangeAspect="1" noMove="1" noResize="1" noEditPoints="1" noAdjustHandles="1" noChangeArrowheads="1" noChangeShapeType="1" noTextEdit="1"/>
              </p:cNvSpPr>
              <p:nvPr/>
            </p:nvSpPr>
            <p:spPr>
              <a:xfrm>
                <a:off x="832104" y="3533332"/>
                <a:ext cx="10533888" cy="834835"/>
              </a:xfrm>
              <a:prstGeom prst="rect">
                <a:avLst/>
              </a:prstGeom>
              <a:blipFill>
                <a:blip r:embed="rId5"/>
                <a:stretch>
                  <a:fillRect l="-1389" b="-1678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0_1#7cfdf828b?vop=1&amp;pid=478f41924&amp;color=0,0,0&amp;bbb=1&amp;hb=1"/>
              <p:cNvSpPr/>
              <p:nvPr/>
            </p:nvSpPr>
            <p:spPr>
              <a:xfrm>
                <a:off x="832104" y="4377247"/>
                <a:ext cx="10533888" cy="143510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【解析】根据平抛运动水平方向的运动规律有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，根据速度的分解有</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𝑔𝑡</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，联立解得</a:t>
                </a:r>
              </a:p>
              <a:p>
                <a:pPr latinLnBrk="1">
                  <a:lnSpc>
                    <a:spcPts val="43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𝑔𝑥</m:t>
                        </m:r>
                      </m:den>
                    </m:f>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𝐵</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𝑔𝑥</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num>
                      <m:den>
                        <m:r>
                          <a:rPr lang="en-US" altLang="zh-CN" sz="1800" b="0" i="0">
                            <a:solidFill>
                              <a:srgbClr val="000000"/>
                            </a:solidFill>
                            <a:latin typeface="Cambria Math" pitchFamily="34" charset="0"/>
                            <a:ea typeface="Cambria Math" pitchFamily="34" charset="-122"/>
                            <a:cs typeface="Cambria Math" pitchFamily="34" charset="-120"/>
                          </a:rPr>
                          <m:t>𝑔𝑥</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60</m:t>
                            </m:r>
                          </m:e>
                          <m:sup>
                            <m:r>
                              <a:rPr lang="en-US" altLang="zh-CN" sz="1800" b="0" i="0">
                                <a:solidFill>
                                  <a:srgbClr val="000000"/>
                                </a:solidFill>
                                <a:latin typeface="Cambria Math" pitchFamily="34" charset="0"/>
                                <a:ea typeface="Cambria Math" pitchFamily="34" charset="-122"/>
                                <a:cs typeface="Cambria Math" pitchFamily="34" charset="-120"/>
                              </a:rPr>
                              <m:t>∘</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，可知小球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被抛出时的初速度大小之比为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𝐴</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𝐵</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误</a:t>
                </a:r>
                <a:r>
                  <a:rPr lang="en-US" altLang="zh-CN" b="0" i="0" dirty="0">
                    <a:solidFill>
                      <a:srgbClr val="000000"/>
                    </a:solidFill>
                    <a:latin typeface="微软雅黑" pitchFamily="34" charset="0"/>
                    <a:ea typeface="微软雅黑" pitchFamily="34" charset="-122"/>
                    <a:cs typeface="微软雅黑" pitchFamily="34" charset="-120"/>
                  </a:rPr>
                  <a:t>；根据速度的分解可知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0</m:t>
                            </m:r>
                          </m:sub>
                        </m:sSub>
                      </m:num>
                      <m:den>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𝜃</m:t>
                        </m:r>
                      </m:den>
                    </m:f>
                  </m:oMath>
                </a14:m>
                <a:r>
                  <a:rPr lang="en-US" altLang="zh-CN"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𝐴</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den>
                    </m:f>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，故C正确，D错误.</a:t>
                </a:r>
                <a:endParaRPr lang="en-US" altLang="zh-CN" dirty="0"/>
              </a:p>
            </p:txBody>
          </p:sp>
        </mc:Choice>
        <mc:Fallback>
          <p:sp>
            <p:nvSpPr>
              <p:cNvPr id="6" name="QC_5_AS.10_1#7cfdf828b?vop=1&amp;pid=478f41924&amp;color=0,0,0&amp;bbb=1&amp;hb=1"/>
              <p:cNvSpPr>
                <a:spLocks noRot="1" noChangeAspect="1" noMove="1" noResize="1" noEditPoints="1" noAdjustHandles="1" noChangeArrowheads="1" noChangeShapeType="1" noTextEdit="1"/>
              </p:cNvSpPr>
              <p:nvPr/>
            </p:nvSpPr>
            <p:spPr>
              <a:xfrm>
                <a:off x="832104" y="4377247"/>
                <a:ext cx="10533888" cy="1435100"/>
              </a:xfrm>
              <a:prstGeom prst="rect">
                <a:avLst/>
              </a:prstGeom>
              <a:blipFill>
                <a:blip r:embed="rId6"/>
                <a:stretch>
                  <a:fillRect l="-1389" b="-38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5b1aa55e2?vop=1&amp;pid=9c960ada8&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地球和月球上各有一个足够长、倾角为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的山坡</a:t>
                </a:r>
                <a:r>
                  <a:rPr lang="en-US" altLang="zh-CN" sz="1800" b="0" i="0">
                    <a:solidFill>
                      <a:srgbClr val="000000"/>
                    </a:solidFill>
                    <a:latin typeface="微软雅黑" pitchFamily="34" charset="0"/>
                    <a:ea typeface="微软雅黑" pitchFamily="34" charset="-122"/>
                    <a:cs typeface="微软雅黑" pitchFamily="34" charset="-120"/>
                  </a:rPr>
                  <a:t>，若分别从两个山坡上以相同初速度水平抛出一个小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a:t>
                </a:r>
                <a:r>
                  <a:rPr lang="en-US" altLang="zh-CN" sz="1800" b="0" i="0" dirty="0">
                    <a:solidFill>
                      <a:srgbClr val="000000"/>
                    </a:solidFill>
                    <a:latin typeface="微软雅黑" pitchFamily="34" charset="0"/>
                    <a:ea typeface="微软雅黑" pitchFamily="34" charset="-122"/>
                    <a:cs typeface="微软雅黑" pitchFamily="34" charset="-120"/>
                  </a:rPr>
                  <a:t>，小球落到山坡上时，速度方向与山坡的夹角分别记为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地球表面重力加速度大小是月球表面的6</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倍</a:t>
                </a:r>
                <a:r>
                  <a:rPr lang="en-US" altLang="zh-CN" b="0" i="0" dirty="0">
                    <a:solidFill>
                      <a:srgbClr val="000000"/>
                    </a:solidFill>
                    <a:latin typeface="微软雅黑" pitchFamily="34" charset="0"/>
                    <a:ea typeface="微软雅黑" pitchFamily="34" charset="-122"/>
                    <a:cs typeface="微软雅黑" pitchFamily="34" charset="-120"/>
                  </a:rPr>
                  <a:t>，不计阻力，</a:t>
                </a:r>
                <a:r>
                  <a:rPr lang="en-US" altLang="zh-CN" b="0" i="0">
                    <a:solidFill>
                      <a:srgbClr val="000000"/>
                    </a:solidFill>
                    <a:latin typeface="微软雅黑" pitchFamily="34" charset="0"/>
                    <a:ea typeface="微软雅黑" pitchFamily="34" charset="-122"/>
                    <a:cs typeface="微软雅黑" pitchFamily="34" charset="-120"/>
                  </a:rPr>
                  <a:t>下列选项正确的是(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1_1#5b1aa55e2?vop=1&amp;pid=9c960ada8&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157" b="-12308"/>
                </a:stretch>
              </a:blipFill>
              <a:ln/>
            </p:spPr>
            <p:txBody>
              <a:bodyPr/>
              <a:lstStyle/>
              <a:p>
                <a:r>
                  <a:rPr lang="zh-CN" altLang="en-US">
                    <a:noFill/>
                  </a:rPr>
                  <a:t> </a:t>
                </a:r>
              </a:p>
            </p:txBody>
          </p:sp>
        </mc:Fallback>
      </mc:AlternateContent>
      <p:sp>
        <p:nvSpPr>
          <p:cNvPr id="3" name="QC_5_AN.12_1#5b1aa55e2.bracket?vop=1&amp;pid=9c960ada8&amp;color=0,0,0&amp;vpa=4"/>
          <p:cNvSpPr/>
          <p:nvPr/>
        </p:nvSpPr>
        <p:spPr>
          <a:xfrm>
            <a:off x="44444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5_BD.11_2#5b1aa55e2?vop=1&amp;pid=9c960ada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57216" y="2834832"/>
            <a:ext cx="1883664"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5b1aa55e2.choices?vop=1&amp;pid=9c960ada8&amp;color=0,0,0&amp;bbb=1"/>
              <p:cNvSpPr/>
              <p:nvPr/>
            </p:nvSpPr>
            <p:spPr>
              <a:xfrm>
                <a:off x="832104" y="3914332"/>
                <a:ext cx="10533888" cy="360680"/>
              </a:xfrm>
              <a:prstGeom prst="rect">
                <a:avLst/>
              </a:prstGeom>
              <a:noFill/>
              <a:ln/>
            </p:spPr>
            <p:txBody>
              <a:bodyPr wrap="none" lIns="0" tIns="0" rIns="0" bIns="0" rtlCol="0" anchor="t"/>
              <a:lstStyle/>
              <a:p>
                <a:pPr latinLnBrk="1">
                  <a:lnSpc>
                    <a:spcPts val="3200"/>
                  </a:lnSpc>
                  <a:tabLst>
                    <a:tab pos="2436622" algn="l"/>
                    <a:tab pos="4835144" algn="l"/>
                    <a:tab pos="72463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𝛼</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无确定关系</a:t>
                </a:r>
                <a:endParaRPr lang="en-US" altLang="zh-CN" sz="1800" dirty="0"/>
              </a:p>
            </p:txBody>
          </p:sp>
        </mc:Choice>
        <mc:Fallback>
          <p:sp>
            <p:nvSpPr>
              <p:cNvPr id="5" name="QC_5_BD.11_3#5b1aa55e2.choices?vop=1&amp;pid=9c960ada8&amp;color=0,0,0&amp;bbb=1"/>
              <p:cNvSpPr>
                <a:spLocks noRot="1" noChangeAspect="1" noMove="1" noResize="1" noEditPoints="1" noAdjustHandles="1" noChangeArrowheads="1" noChangeShapeType="1" noTextEdit="1"/>
              </p:cNvSpPr>
              <p:nvPr/>
            </p:nvSpPr>
            <p:spPr>
              <a:xfrm>
                <a:off x="832104" y="3914332"/>
                <a:ext cx="10533888" cy="360680"/>
              </a:xfrm>
              <a:prstGeom prst="rect">
                <a:avLst/>
              </a:prstGeom>
              <a:blipFill>
                <a:blip r:embed="rId5"/>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3_1#5b1aa55e2?vop=1&amp;pid=9c960ada8&amp;color=0,0,0&amp;bbb=1&amp;hb=1"/>
              <p:cNvSpPr/>
              <p:nvPr/>
            </p:nvSpPr>
            <p:spPr>
              <a:xfrm>
                <a:off x="832104" y="4278822"/>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【解析】因为两个小球以相同大小的初速度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水平抛出，且都落到倾角为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的山坡上</a:t>
                </a:r>
                <a:r>
                  <a:rPr lang="en-US" altLang="zh-CN" sz="1800" b="0" i="0">
                    <a:solidFill>
                      <a:srgbClr val="000000"/>
                    </a:solidFill>
                    <a:latin typeface="微软雅黑" pitchFamily="34" charset="0"/>
                    <a:ea typeface="微软雅黑" pitchFamily="34" charset="-122"/>
                    <a:cs typeface="微软雅黑" pitchFamily="34" charset="-120"/>
                  </a:rPr>
                  <a:t>，因此两个小球的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位移与水平方向夹角都为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，根据平抛运动的角度推论可知</a:t>
                </a:r>
                <a:r>
                  <a:rPr lang="en-US" altLang="zh-CN" sz="1800" b="0" i="0">
                    <a:solidFill>
                      <a:srgbClr val="000000"/>
                    </a:solidFill>
                    <a:latin typeface="微软雅黑" pitchFamily="34" charset="0"/>
                    <a:ea typeface="微软雅黑" pitchFamily="34" charset="-122"/>
                    <a:cs typeface="微软雅黑" pitchFamily="34" charset="-120"/>
                  </a:rPr>
                  <a:t>，速度偏转角正切值是位移偏转角正切值的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两倍</a:t>
                </a:r>
                <a:r>
                  <a:rPr lang="en-US" altLang="zh-CN" sz="1800" b="0" i="0" dirty="0">
                    <a:solidFill>
                      <a:srgbClr val="000000"/>
                    </a:solidFill>
                    <a:latin typeface="微软雅黑" pitchFamily="34" charset="0"/>
                    <a:ea typeface="微软雅黑" pitchFamily="34" charset="-122"/>
                    <a:cs typeface="微软雅黑" pitchFamily="34" charset="-120"/>
                  </a:rPr>
                  <a:t>，因此两个小球落在山坡上时的速度偏转角也相等，因此两个小球速度方向与山坡的夹角也相等</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𝛼</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𝛼</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6" name="QC_5_AS.13_1#5b1aa55e2?vop=1&amp;pid=9c960ada8&amp;color=0,0,0&amp;bbb=1&amp;hb=1"/>
              <p:cNvSpPr>
                <a:spLocks noRot="1" noChangeAspect="1" noMove="1" noResize="1" noEditPoints="1" noAdjustHandles="1" noChangeArrowheads="1" noChangeShapeType="1" noTextEdit="1"/>
              </p:cNvSpPr>
              <p:nvPr/>
            </p:nvSpPr>
            <p:spPr>
              <a:xfrm>
                <a:off x="832104" y="4278822"/>
                <a:ext cx="10533888" cy="1611630"/>
              </a:xfrm>
              <a:prstGeom prst="rect">
                <a:avLst/>
              </a:prstGeom>
              <a:blipFill>
                <a:blip r:embed="rId6"/>
                <a:stretch>
                  <a:fillRect l="-1389" r="-1331"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14_1#d93994b7f?htil=3&amp;vop=1&amp;pid=9c960ada8&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34815" y="1594297"/>
            <a:ext cx="1515976" cy="8996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4_2#d93994b7f?htil=3&amp;vop=1&amp;pid=9c960ada8&amp;color=0,0,0&amp;bt=1&amp;bbb=1&amp;hb=1&amp;hs=1"/>
              <p:cNvSpPr/>
              <p:nvPr/>
            </p:nvSpPr>
            <p:spPr>
              <a:xfrm>
                <a:off x="832104" y="1512000"/>
                <a:ext cx="8485632" cy="1084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学校游园会组织了投掷比赛.如图所示，小明将小球从较高的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点水平抛出</a:t>
                </a:r>
                <a:r>
                  <a:rPr lang="en-US" altLang="zh-CN" sz="1800" b="0" i="0">
                    <a:solidFill>
                      <a:srgbClr val="000000"/>
                    </a:solidFill>
                    <a:latin typeface="微软雅黑" pitchFamily="34" charset="0"/>
                    <a:ea typeface="微软雅黑" pitchFamily="34" charset="-122"/>
                    <a:cs typeface="微软雅黑" pitchFamily="34" charset="-120"/>
                  </a:rPr>
                  <a:t>，小芳</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将小球从较低的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点水平抛出，两小球从同一点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落入筒中</a:t>
                </a:r>
                <a:r>
                  <a:rPr lang="en-US" altLang="zh-CN" sz="1800" b="0" i="0">
                    <a:solidFill>
                      <a:srgbClr val="000000"/>
                    </a:solidFill>
                    <a:latin typeface="微软雅黑" pitchFamily="34" charset="0"/>
                    <a:ea typeface="微软雅黑" pitchFamily="34" charset="-122"/>
                    <a:cs typeface="微软雅黑" pitchFamily="34" charset="-120"/>
                  </a:rPr>
                  <a:t>，且落入筒口时两小球的</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速度方向相同</a:t>
                </a:r>
                <a:r>
                  <a:rPr lang="en-US" altLang="zh-CN" b="0" i="0" dirty="0">
                    <a:solidFill>
                      <a:srgbClr val="000000"/>
                    </a:solidFill>
                    <a:latin typeface="微软雅黑" pitchFamily="34" charset="0"/>
                    <a:ea typeface="微软雅黑" pitchFamily="34" charset="-122"/>
                    <a:cs typeface="微软雅黑" pitchFamily="34" charset="-120"/>
                  </a:rPr>
                  <a:t>.两小球可看作质点，不计空气阻力.</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14_2#d93994b7f?htil=3&amp;vop=1&amp;pid=9c960ada8&amp;color=0,0,0&amp;bt=1&amp;bbb=1&amp;hb=1&amp;hs=1"/>
              <p:cNvSpPr>
                <a:spLocks noRot="1" noChangeAspect="1" noMove="1" noResize="1" noEditPoints="1" noAdjustHandles="1" noChangeArrowheads="1" noChangeShapeType="1" noTextEdit="1"/>
              </p:cNvSpPr>
              <p:nvPr/>
            </p:nvSpPr>
            <p:spPr>
              <a:xfrm>
                <a:off x="832104" y="1512000"/>
                <a:ext cx="8485632" cy="1084580"/>
              </a:xfrm>
              <a:prstGeom prst="rect">
                <a:avLst/>
              </a:prstGeom>
              <a:blipFill>
                <a:blip r:embed="rId4"/>
                <a:stretch>
                  <a:fillRect l="-1724" t="-1124" b="-13483"/>
                </a:stretch>
              </a:blipFill>
              <a:ln/>
            </p:spPr>
            <p:txBody>
              <a:bodyPr/>
              <a:lstStyle/>
              <a:p>
                <a:r>
                  <a:rPr lang="zh-CN" altLang="en-US">
                    <a:noFill/>
                  </a:rPr>
                  <a:t> </a:t>
                </a:r>
              </a:p>
            </p:txBody>
          </p:sp>
        </mc:Fallback>
      </mc:AlternateContent>
      <p:sp>
        <p:nvSpPr>
          <p:cNvPr id="4" name="QC_5_AN.15_1#d93994b7f.bracket?vop=1&amp;pid=9c960ada8&amp;color=0,0,0&amp;vpa=5"/>
          <p:cNvSpPr/>
          <p:nvPr/>
        </p:nvSpPr>
        <p:spPr>
          <a:xfrm>
            <a:off x="6155785" y="2258823"/>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5_BD.14_3#d93994b7f.choices?vop=1&amp;pid=9c960ada8&amp;color=0,0,0&amp;bbb=1&amp;hs=1"/>
              <p:cNvSpPr/>
              <p:nvPr/>
            </p:nvSpPr>
            <p:spPr>
              <a:xfrm>
                <a:off x="832104" y="2639506"/>
                <a:ext cx="10533888" cy="703580"/>
              </a:xfrm>
              <a:prstGeom prst="rect">
                <a:avLst/>
              </a:prstGeom>
              <a:noFill/>
              <a:ln/>
            </p:spPr>
            <p:txBody>
              <a:bodyPr wrap="none" lIns="0" tIns="0" rIns="0" bIns="0" rtlCol="0" anchor="t"/>
              <a:lstStyle/>
              <a:p>
                <a:pPr latinLnBrk="1">
                  <a:lnSpc>
                    <a:spcPts val="30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两小球抛出时的速度相等</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两小球落入筒口时的速度相等</a:t>
                </a:r>
                <a:endParaRPr lang="en-US" altLang="zh-CN" sz="1800" dirty="0"/>
              </a:p>
              <a:p>
                <a:pPr latinLnBrk="1">
                  <a:lnSpc>
                    <a:spcPts val="28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两小球从抛出到落入筒口的时间相等</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共线</a:t>
                </a:r>
                <a:endParaRPr lang="en-US" altLang="zh-CN" sz="1800" dirty="0"/>
              </a:p>
            </p:txBody>
          </p:sp>
        </mc:Choice>
        <mc:Fallback>
          <p:sp>
            <p:nvSpPr>
              <p:cNvPr id="5" name="QC_5_BD.14_3#d93994b7f.choices?vop=1&amp;pid=9c960ada8&amp;color=0,0,0&amp;bbb=1&amp;hs=1"/>
              <p:cNvSpPr>
                <a:spLocks noRot="1" noChangeAspect="1" noMove="1" noResize="1" noEditPoints="1" noAdjustHandles="1" noChangeArrowheads="1" noChangeShapeType="1" noTextEdit="1"/>
              </p:cNvSpPr>
              <p:nvPr/>
            </p:nvSpPr>
            <p:spPr>
              <a:xfrm>
                <a:off x="832104" y="2639506"/>
                <a:ext cx="10533888" cy="703580"/>
              </a:xfrm>
              <a:prstGeom prst="rect">
                <a:avLst/>
              </a:prstGeom>
              <a:blipFill>
                <a:blip r:embed="rId5"/>
                <a:stretch>
                  <a:fillRect l="-1389" t="-1739" b="-2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6_1#d93994b7f?vop=1&amp;pid=9c960ada8&amp;color=0,0,0&amp;bbb=1&amp;hb=1"/>
              <p:cNvSpPr/>
              <p:nvPr/>
            </p:nvSpPr>
            <p:spPr>
              <a:xfrm>
                <a:off x="832104" y="3352801"/>
                <a:ext cx="10533888" cy="2713355"/>
              </a:xfrm>
              <a:prstGeom prst="rect">
                <a:avLst/>
              </a:prstGeom>
              <a:noFill/>
              <a:ln/>
            </p:spPr>
            <p:txBody>
              <a:bodyPr wrap="none" lIns="0" tIns="0" rIns="0" bIns="0" rtlCol="0" anchor="t"/>
              <a:lstStyle/>
              <a:p>
                <a:pPr algn="l" latinLnBrk="1">
                  <a:lnSpc>
                    <a:spcPts val="44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高度差为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高度差为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42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𝑔𝑡</m:t>
                    </m:r>
                  </m:oMath>
                </a14:m>
                <a:r>
                  <a:rPr lang="en-US" altLang="zh-CN" sz="1800" b="0" i="0" dirty="0">
                    <a:solidFill>
                      <a:srgbClr val="000000"/>
                    </a:solidFill>
                    <a:latin typeface="微软雅黑" pitchFamily="34" charset="0"/>
                    <a:ea typeface="微软雅黑" pitchFamily="34" charset="-122"/>
                    <a:cs typeface="微软雅黑" pitchFamily="34" charset="-120"/>
                  </a:rPr>
                  <a:t>，可知两球落入筒口时的竖直速度关系为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，水平速度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为速度方向与水平方向的夹角</a:t>
                </a:r>
                <a:r>
                  <a:rPr lang="en-US" altLang="zh-CN" sz="1800" b="0" i="0" dirty="0">
                    <a:solidFill>
                      <a:srgbClr val="000000"/>
                    </a:solidFill>
                    <a:latin typeface="微软雅黑" pitchFamily="34" charset="0"/>
                    <a:ea typeface="微软雅黑" pitchFamily="34" charset="-122"/>
                    <a:cs typeface="微软雅黑" pitchFamily="34" charset="-120"/>
                  </a:rPr>
                  <a:t>，由题可知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𝜃</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，可知两小球抛出的速度关系为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01</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，两小球落入</a:t>
                </a:r>
              </a:p>
              <a:p>
                <a:pPr latinLnBrk="1">
                  <a:lnSpc>
                    <a:spcPts val="4200"/>
                  </a:lnSpc>
                </a:pPr>
                <a:r>
                  <a:rPr lang="en-US" altLang="zh-CN" sz="1800" b="0" i="0">
                    <a:solidFill>
                      <a:srgbClr val="000000"/>
                    </a:solidFill>
                    <a:latin typeface="微软雅黑" pitchFamily="34" charset="0"/>
                    <a:ea typeface="微软雅黑" pitchFamily="34" charset="-122"/>
                    <a:cs typeface="微软雅黑" pitchFamily="34" charset="-120"/>
                  </a:rPr>
                  <a:t>筒口时的速度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，可知两小球落入筒口时的速度不相等，故A、B、C错误</a:t>
                </a:r>
                <a:r>
                  <a:rPr lang="en-US" altLang="zh-CN" sz="1800" b="0" i="0">
                    <a:solidFill>
                      <a:srgbClr val="000000"/>
                    </a:solidFill>
                    <a:latin typeface="微软雅黑" pitchFamily="34" charset="0"/>
                    <a:ea typeface="微软雅黑" pitchFamily="34" charset="-122"/>
                    <a:cs typeface="微软雅黑" pitchFamily="34" charset="-120"/>
                  </a:rPr>
                  <a:t>；因两球的速度偏转角相</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等，根据</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（大招攻略5平抛的两个推论——从几何角度研究平抛</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，可知两球的位移偏转</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角相等</a:t>
                </a:r>
                <a:r>
                  <a:rPr lang="en-US" altLang="zh-CN" b="0" i="0" dirty="0">
                    <a:solidFill>
                      <a:srgbClr val="000000"/>
                    </a:solidFill>
                    <a:latin typeface="微软雅黑" pitchFamily="34" charset="0"/>
                    <a:ea typeface="微软雅黑" pitchFamily="34" charset="-122"/>
                    <a:cs typeface="微软雅黑" pitchFamily="34" charset="-120"/>
                  </a:rPr>
                  <a:t>，则抛出点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𝑄</m:t>
                    </m:r>
                  </m:oMath>
                </a14:m>
                <a:r>
                  <a:rPr lang="en-US" altLang="zh-CN"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共线，故D正确.</a:t>
                </a:r>
                <a:endParaRPr lang="en-US" altLang="zh-CN" dirty="0"/>
              </a:p>
            </p:txBody>
          </p:sp>
        </mc:Choice>
        <mc:Fallback>
          <p:sp>
            <p:nvSpPr>
              <p:cNvPr id="6" name="QC_5_AS.16_1#d93994b7f?vop=1&amp;pid=9c960ada8&amp;color=0,0,0&amp;bbb=1&amp;hb=1"/>
              <p:cNvSpPr>
                <a:spLocks noRot="1" noChangeAspect="1" noMove="1" noResize="1" noEditPoints="1" noAdjustHandles="1" noChangeArrowheads="1" noChangeShapeType="1" noTextEdit="1"/>
              </p:cNvSpPr>
              <p:nvPr/>
            </p:nvSpPr>
            <p:spPr>
              <a:xfrm>
                <a:off x="832104" y="3352801"/>
                <a:ext cx="10533888" cy="2713355"/>
              </a:xfrm>
              <a:prstGeom prst="rect">
                <a:avLst/>
              </a:prstGeom>
              <a:blipFill>
                <a:blip r:embed="rId6"/>
                <a:stretch>
                  <a:fillRect l="-1389" r="-521" b="-4944"/>
                </a:stretch>
              </a:blipFill>
              <a:ln/>
            </p:spPr>
            <p:txBody>
              <a:bodyPr/>
              <a:lstStyle/>
              <a:p>
                <a:r>
                  <a:rPr lang="zh-CN" altLang="en-US">
                    <a:noFill/>
                  </a:rPr>
                  <a:t> </a:t>
                </a:r>
              </a:p>
            </p:txBody>
          </p:sp>
        </mc:Fallback>
      </mc:AlternateContent>
      <p:sp>
        <p:nvSpPr>
          <p:cNvPr id="7" name="QC_5_AS.16_1#d93994b7f?vop=1&amp;pid=9c960ada8&amp;color=0,0,0&amp;bbb=1&amp;hb=1&amp;uw=1">
            <a:extLst>
              <a:ext uri="{FF2B5EF4-FFF2-40B4-BE49-F238E27FC236}">
                <a16:creationId xmlns:a16="http://schemas.microsoft.com/office/drawing/2014/main" id="{A10B90AC-73B7-64E3-B2F0-14742FDAC6CA}"/>
              </a:ext>
            </a:extLst>
          </p:cNvPr>
          <p:cNvSpPr/>
          <p:nvPr/>
        </p:nvSpPr>
        <p:spPr>
          <a:xfrm>
            <a:off x="1289304" y="5359178"/>
            <a:ext cx="2009140" cy="3814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7_1#d93994b7f?vop=1&amp;pid=9c960ada8&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一题多解</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证明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三点共线也可以利用几何法</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速度方向相同即末速度平行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平抛运动速度反向延</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长线过水平位移中点</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两球位移中点与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b="0" i="0" dirty="0">
                    <a:solidFill>
                      <a:srgbClr val="000000"/>
                    </a:solidFill>
                    <a:latin typeface="微软雅黑" pitchFamily="34" charset="0"/>
                    <a:ea typeface="楷体" pitchFamily="34" charset="-122"/>
                    <a:cs typeface="微软雅黑" pitchFamily="34" charset="-120"/>
                  </a:rPr>
                  <a:t>点共线</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故</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𝑄</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共线</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EX.17_1#d93994b7f?vop=1&amp;pid=9c960ada8&amp;color=0,0,0&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347" b="-19048"/>
                </a:stretch>
              </a:blipFill>
              <a:ln/>
            </p:spPr>
            <p:txBody>
              <a:bodyPr/>
              <a:lstStyle/>
              <a:p>
                <a:r>
                  <a:rPr lang="zh-CN" altLang="en-US">
                    <a:noFill/>
                  </a:rPr>
                  <a:t> </a:t>
                </a:r>
              </a:p>
            </p:txBody>
          </p:sp>
        </mc:Fallback>
      </mc:AlternateContent>
      <p:sp>
        <p:nvSpPr>
          <p:cNvPr id="3" name="QC_5_EX.18_1#d93994b7f?vop=1&amp;pid=9c960ada8&amp;color=0,0,0&amp;bbb=1"/>
          <p:cNvSpPr/>
          <p:nvPr/>
        </p:nvSpPr>
        <p:spPr>
          <a:xfrm>
            <a:off x="832104" y="2283017"/>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先判断出运动时间的长短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才容易对速度大小进行比较分析</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2216</Words>
  <Application>Microsoft Office PowerPoint</Application>
  <PresentationFormat>宽屏</PresentationFormat>
  <Paragraphs>216</Paragraphs>
  <Slides>28</Slides>
  <Notes>28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28</vt:i4>
      </vt:variant>
    </vt:vector>
  </HeadingPairs>
  <TitlesOfParts>
    <vt:vector size="36"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2025-10-29T06:14:59Z</dcterms:created>
  <dcterms:modified xsi:type="dcterms:W3CDTF">2025-10-29T06:19:23Z</dcterms:modified>
  <cp:category/>
  <cp:contentStatus/>
</cp:coreProperties>
</file>